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333" r:id="rId3"/>
    <p:sldId id="374" r:id="rId4"/>
    <p:sldId id="375" r:id="rId5"/>
    <p:sldId id="347" r:id="rId6"/>
    <p:sldId id="339" r:id="rId7"/>
    <p:sldId id="343" r:id="rId8"/>
    <p:sldId id="350" r:id="rId9"/>
    <p:sldId id="367" r:id="rId10"/>
    <p:sldId id="369" r:id="rId11"/>
    <p:sldId id="340" r:id="rId12"/>
    <p:sldId id="341" r:id="rId13"/>
    <p:sldId id="257" r:id="rId14"/>
    <p:sldId id="335" r:id="rId15"/>
    <p:sldId id="372" r:id="rId16"/>
    <p:sldId id="336" r:id="rId17"/>
    <p:sldId id="338" r:id="rId18"/>
    <p:sldId id="364" r:id="rId19"/>
    <p:sldId id="373" r:id="rId20"/>
    <p:sldId id="366" r:id="rId21"/>
    <p:sldId id="365" r:id="rId22"/>
    <p:sldId id="363" r:id="rId23"/>
    <p:sldId id="357" r:id="rId24"/>
    <p:sldId id="358" r:id="rId25"/>
    <p:sldId id="359" r:id="rId26"/>
    <p:sldId id="362" r:id="rId27"/>
    <p:sldId id="361" r:id="rId28"/>
    <p:sldId id="360" r:id="rId29"/>
    <p:sldId id="351" r:id="rId30"/>
    <p:sldId id="352" r:id="rId31"/>
    <p:sldId id="368" r:id="rId32"/>
    <p:sldId id="331" r:id="rId33"/>
    <p:sldId id="353" r:id="rId34"/>
    <p:sldId id="354" r:id="rId35"/>
    <p:sldId id="355" r:id="rId36"/>
    <p:sldId id="371" r:id="rId37"/>
    <p:sldId id="370" r:id="rId38"/>
    <p:sldId id="346" r:id="rId39"/>
    <p:sldId id="349" r:id="rId40"/>
    <p:sldId id="34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81"/>
    <p:restoredTop sz="94662"/>
  </p:normalViewPr>
  <p:slideViewPr>
    <p:cSldViewPr snapToGrid="0" snapToObjects="1">
      <p:cViewPr>
        <p:scale>
          <a:sx n="121" d="100"/>
          <a:sy n="121" d="100"/>
        </p:scale>
        <p:origin x="1024"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1/6/25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30.png"/><Relationship Id="rId7" Type="http://schemas.openxmlformats.org/officeDocument/2006/relationships/image" Target="../media/image9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300.png"/><Relationship Id="rId4" Type="http://schemas.openxmlformats.org/officeDocument/2006/relationships/image" Target="../media/image200.png"/></Relationships>
</file>

<file path=ppt/slides/_rels/slide3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30.png"/><Relationship Id="rId7" Type="http://schemas.openxmlformats.org/officeDocument/2006/relationships/image" Target="../media/image9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FCF84-4DB9-BF46-8D93-015ADC5EF5A9}"/>
              </a:ext>
            </a:extLst>
          </p:cNvPr>
          <p:cNvSpPr>
            <a:spLocks noGrp="1"/>
          </p:cNvSpPr>
          <p:nvPr>
            <p:ph type="ctrTitle"/>
          </p:nvPr>
        </p:nvSpPr>
        <p:spPr/>
        <p:txBody>
          <a:bodyPr/>
          <a:lstStyle/>
          <a:p>
            <a:r>
              <a:rPr lang="en-US" dirty="0"/>
              <a:t>DDS For Live Session </a:t>
            </a:r>
          </a:p>
        </p:txBody>
      </p:sp>
      <p:sp>
        <p:nvSpPr>
          <p:cNvPr id="3" name="Subtitle 2">
            <a:extLst>
              <a:ext uri="{FF2B5EF4-FFF2-40B4-BE49-F238E27FC236}">
                <a16:creationId xmlns:a16="http://schemas.microsoft.com/office/drawing/2014/main" id="{BDC225C5-471E-4B41-B53A-D95A4DD10F65}"/>
              </a:ext>
            </a:extLst>
          </p:cNvPr>
          <p:cNvSpPr>
            <a:spLocks noGrp="1"/>
          </p:cNvSpPr>
          <p:nvPr>
            <p:ph type="subTitle" idx="1"/>
          </p:nvPr>
        </p:nvSpPr>
        <p:spPr/>
        <p:txBody>
          <a:bodyPr/>
          <a:lstStyle/>
          <a:p>
            <a:r>
              <a:rPr lang="en-US" dirty="0"/>
              <a:t>UNIT 1</a:t>
            </a:r>
          </a:p>
        </p:txBody>
      </p:sp>
    </p:spTree>
    <p:extLst>
      <p:ext uri="{BB962C8B-B14F-4D97-AF65-F5344CB8AC3E}">
        <p14:creationId xmlns:p14="http://schemas.microsoft.com/office/powerpoint/2010/main" val="296557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CD2FD-AA46-9A86-AE5C-3299B0C39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4EE5C-9CA2-6542-7CE7-9260A853CAB8}"/>
              </a:ext>
            </a:extLst>
          </p:cNvPr>
          <p:cNvSpPr>
            <a:spLocks noGrp="1"/>
          </p:cNvSpPr>
          <p:nvPr>
            <p:ph type="title"/>
          </p:nvPr>
        </p:nvSpPr>
        <p:spPr>
          <a:xfrm>
            <a:off x="628650" y="284205"/>
            <a:ext cx="7886700" cy="727299"/>
          </a:xfrm>
        </p:spPr>
        <p:txBody>
          <a:bodyPr/>
          <a:lstStyle/>
          <a:p>
            <a:r>
              <a:rPr lang="en-US" dirty="0"/>
              <a:t>Our Data Science Profiles!</a:t>
            </a:r>
          </a:p>
        </p:txBody>
      </p:sp>
      <p:pic>
        <p:nvPicPr>
          <p:cNvPr id="3" name="Picture 2">
            <a:extLst>
              <a:ext uri="{FF2B5EF4-FFF2-40B4-BE49-F238E27FC236}">
                <a16:creationId xmlns:a16="http://schemas.microsoft.com/office/drawing/2014/main" id="{59435507-6AA6-CFA1-B6BE-3318DA36373F}"/>
              </a:ext>
            </a:extLst>
          </p:cNvPr>
          <p:cNvPicPr>
            <a:picLocks noChangeAspect="1"/>
          </p:cNvPicPr>
          <p:nvPr/>
        </p:nvPicPr>
        <p:blipFill>
          <a:blip r:embed="rId2"/>
          <a:srcRect t="6528"/>
          <a:stretch/>
        </p:blipFill>
        <p:spPr>
          <a:xfrm>
            <a:off x="136288" y="1237932"/>
            <a:ext cx="2908884" cy="1513281"/>
          </a:xfrm>
          <a:prstGeom prst="rect">
            <a:avLst/>
          </a:prstGeom>
        </p:spPr>
      </p:pic>
      <p:pic>
        <p:nvPicPr>
          <p:cNvPr id="18" name="Picture 17">
            <a:extLst>
              <a:ext uri="{FF2B5EF4-FFF2-40B4-BE49-F238E27FC236}">
                <a16:creationId xmlns:a16="http://schemas.microsoft.com/office/drawing/2014/main" id="{865C04A5-C78B-475B-33B1-FC1CE019C692}"/>
              </a:ext>
            </a:extLst>
          </p:cNvPr>
          <p:cNvPicPr>
            <a:picLocks noChangeAspect="1"/>
          </p:cNvPicPr>
          <p:nvPr/>
        </p:nvPicPr>
        <p:blipFill>
          <a:blip r:embed="rId3"/>
          <a:stretch>
            <a:fillRect/>
          </a:stretch>
        </p:blipFill>
        <p:spPr>
          <a:xfrm>
            <a:off x="3225945" y="1238827"/>
            <a:ext cx="2938064" cy="1325563"/>
          </a:xfrm>
          <a:prstGeom prst="rect">
            <a:avLst/>
          </a:prstGeom>
        </p:spPr>
      </p:pic>
      <p:pic>
        <p:nvPicPr>
          <p:cNvPr id="19" name="Picture 18">
            <a:extLst>
              <a:ext uri="{FF2B5EF4-FFF2-40B4-BE49-F238E27FC236}">
                <a16:creationId xmlns:a16="http://schemas.microsoft.com/office/drawing/2014/main" id="{37773A59-D133-0514-7FB3-326F6DDCFCE4}"/>
              </a:ext>
            </a:extLst>
          </p:cNvPr>
          <p:cNvPicPr>
            <a:picLocks noChangeAspect="1"/>
          </p:cNvPicPr>
          <p:nvPr/>
        </p:nvPicPr>
        <p:blipFill>
          <a:blip r:embed="rId4"/>
          <a:stretch>
            <a:fillRect/>
          </a:stretch>
        </p:blipFill>
        <p:spPr>
          <a:xfrm>
            <a:off x="6344782" y="1238827"/>
            <a:ext cx="2677637" cy="1325563"/>
          </a:xfrm>
          <a:prstGeom prst="rect">
            <a:avLst/>
          </a:prstGeom>
        </p:spPr>
      </p:pic>
      <p:pic>
        <p:nvPicPr>
          <p:cNvPr id="20" name="Picture 19">
            <a:extLst>
              <a:ext uri="{FF2B5EF4-FFF2-40B4-BE49-F238E27FC236}">
                <a16:creationId xmlns:a16="http://schemas.microsoft.com/office/drawing/2014/main" id="{C5286DDA-BA97-6597-3FE8-0DE206010A3C}"/>
              </a:ext>
            </a:extLst>
          </p:cNvPr>
          <p:cNvPicPr>
            <a:picLocks noChangeAspect="1"/>
          </p:cNvPicPr>
          <p:nvPr/>
        </p:nvPicPr>
        <p:blipFill>
          <a:blip r:embed="rId5"/>
          <a:stretch>
            <a:fillRect/>
          </a:stretch>
        </p:blipFill>
        <p:spPr>
          <a:xfrm>
            <a:off x="906563" y="3139631"/>
            <a:ext cx="3538211" cy="1443781"/>
          </a:xfrm>
          <a:prstGeom prst="rect">
            <a:avLst/>
          </a:prstGeom>
        </p:spPr>
      </p:pic>
      <p:pic>
        <p:nvPicPr>
          <p:cNvPr id="21" name="Picture 20">
            <a:extLst>
              <a:ext uri="{FF2B5EF4-FFF2-40B4-BE49-F238E27FC236}">
                <a16:creationId xmlns:a16="http://schemas.microsoft.com/office/drawing/2014/main" id="{B2A7A2E7-F9CD-F5A8-3123-F8B9FDC16130}"/>
              </a:ext>
            </a:extLst>
          </p:cNvPr>
          <p:cNvPicPr>
            <a:picLocks noChangeAspect="1"/>
          </p:cNvPicPr>
          <p:nvPr/>
        </p:nvPicPr>
        <p:blipFill>
          <a:blip r:embed="rId6"/>
          <a:stretch>
            <a:fillRect/>
          </a:stretch>
        </p:blipFill>
        <p:spPr>
          <a:xfrm>
            <a:off x="4859139" y="3139630"/>
            <a:ext cx="3538211" cy="1455837"/>
          </a:xfrm>
          <a:prstGeom prst="rect">
            <a:avLst/>
          </a:prstGeom>
        </p:spPr>
      </p:pic>
      <p:pic>
        <p:nvPicPr>
          <p:cNvPr id="22" name="Picture 21">
            <a:extLst>
              <a:ext uri="{FF2B5EF4-FFF2-40B4-BE49-F238E27FC236}">
                <a16:creationId xmlns:a16="http://schemas.microsoft.com/office/drawing/2014/main" id="{AC77E42C-B2A6-8BE3-03F3-ADC12867EBEF}"/>
              </a:ext>
            </a:extLst>
          </p:cNvPr>
          <p:cNvPicPr>
            <a:picLocks noChangeAspect="1"/>
          </p:cNvPicPr>
          <p:nvPr/>
        </p:nvPicPr>
        <p:blipFill>
          <a:blip r:embed="rId7"/>
          <a:stretch>
            <a:fillRect/>
          </a:stretch>
        </p:blipFill>
        <p:spPr>
          <a:xfrm>
            <a:off x="906563" y="4717920"/>
            <a:ext cx="3538211" cy="1962151"/>
          </a:xfrm>
          <a:prstGeom prst="rect">
            <a:avLst/>
          </a:prstGeom>
        </p:spPr>
      </p:pic>
      <p:pic>
        <p:nvPicPr>
          <p:cNvPr id="24" name="Picture 23">
            <a:extLst>
              <a:ext uri="{FF2B5EF4-FFF2-40B4-BE49-F238E27FC236}">
                <a16:creationId xmlns:a16="http://schemas.microsoft.com/office/drawing/2014/main" id="{5690930F-162B-8F83-05BB-091C0EA10957}"/>
              </a:ext>
            </a:extLst>
          </p:cNvPr>
          <p:cNvPicPr>
            <a:picLocks noChangeAspect="1"/>
          </p:cNvPicPr>
          <p:nvPr/>
        </p:nvPicPr>
        <p:blipFill>
          <a:blip r:embed="rId8"/>
          <a:stretch>
            <a:fillRect/>
          </a:stretch>
        </p:blipFill>
        <p:spPr>
          <a:xfrm>
            <a:off x="5106074" y="4793112"/>
            <a:ext cx="3131363" cy="1886959"/>
          </a:xfrm>
          <a:prstGeom prst="rect">
            <a:avLst/>
          </a:prstGeom>
        </p:spPr>
      </p:pic>
    </p:spTree>
    <p:extLst>
      <p:ext uri="{BB962C8B-B14F-4D97-AF65-F5344CB8AC3E}">
        <p14:creationId xmlns:p14="http://schemas.microsoft.com/office/powerpoint/2010/main" val="141991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56FC-F6B6-F84B-89CE-DB7176688B5C}"/>
              </a:ext>
            </a:extLst>
          </p:cNvPr>
          <p:cNvSpPr>
            <a:spLocks noGrp="1"/>
          </p:cNvSpPr>
          <p:nvPr>
            <p:ph type="title"/>
          </p:nvPr>
        </p:nvSpPr>
        <p:spPr/>
        <p:txBody>
          <a:bodyPr/>
          <a:lstStyle/>
          <a:p>
            <a:r>
              <a:rPr lang="en-US" dirty="0"/>
              <a:t>Data Science Profile 20 Year Ago</a:t>
            </a:r>
          </a:p>
        </p:txBody>
      </p:sp>
      <p:pic>
        <p:nvPicPr>
          <p:cNvPr id="4" name="Picture 3">
            <a:extLst>
              <a:ext uri="{FF2B5EF4-FFF2-40B4-BE49-F238E27FC236}">
                <a16:creationId xmlns:a16="http://schemas.microsoft.com/office/drawing/2014/main" id="{F7957EE8-D58D-8A41-AD13-3BE068C96071}"/>
              </a:ext>
            </a:extLst>
          </p:cNvPr>
          <p:cNvPicPr>
            <a:picLocks noChangeAspect="1"/>
          </p:cNvPicPr>
          <p:nvPr/>
        </p:nvPicPr>
        <p:blipFill>
          <a:blip r:embed="rId2"/>
          <a:stretch>
            <a:fillRect/>
          </a:stretch>
        </p:blipFill>
        <p:spPr>
          <a:xfrm>
            <a:off x="1059366" y="2082659"/>
            <a:ext cx="7025268" cy="4078964"/>
          </a:xfrm>
          <a:prstGeom prst="rect">
            <a:avLst/>
          </a:prstGeom>
        </p:spPr>
      </p:pic>
    </p:spTree>
    <p:extLst>
      <p:ext uri="{BB962C8B-B14F-4D97-AF65-F5344CB8AC3E}">
        <p14:creationId xmlns:p14="http://schemas.microsoft.com/office/powerpoint/2010/main" val="4107532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56FC-F6B6-F84B-89CE-DB7176688B5C}"/>
              </a:ext>
            </a:extLst>
          </p:cNvPr>
          <p:cNvSpPr>
            <a:spLocks noGrp="1"/>
          </p:cNvSpPr>
          <p:nvPr>
            <p:ph type="title"/>
          </p:nvPr>
        </p:nvSpPr>
        <p:spPr/>
        <p:txBody>
          <a:bodyPr/>
          <a:lstStyle/>
          <a:p>
            <a:r>
              <a:rPr lang="en-US" dirty="0"/>
              <a:t>Data Science Profile Today!</a:t>
            </a:r>
          </a:p>
        </p:txBody>
      </p:sp>
      <p:pic>
        <p:nvPicPr>
          <p:cNvPr id="5" name="Picture 4">
            <a:extLst>
              <a:ext uri="{FF2B5EF4-FFF2-40B4-BE49-F238E27FC236}">
                <a16:creationId xmlns:a16="http://schemas.microsoft.com/office/drawing/2014/main" id="{FDA14E71-6B89-B64B-8F7A-B241D6389379}"/>
              </a:ext>
            </a:extLst>
          </p:cNvPr>
          <p:cNvPicPr>
            <a:picLocks noChangeAspect="1"/>
          </p:cNvPicPr>
          <p:nvPr/>
        </p:nvPicPr>
        <p:blipFill>
          <a:blip r:embed="rId2"/>
          <a:stretch>
            <a:fillRect/>
          </a:stretch>
        </p:blipFill>
        <p:spPr>
          <a:xfrm>
            <a:off x="1070517" y="2074159"/>
            <a:ext cx="7014117" cy="4087464"/>
          </a:xfrm>
          <a:prstGeom prst="rect">
            <a:avLst/>
          </a:prstGeom>
        </p:spPr>
      </p:pic>
      <p:pic>
        <p:nvPicPr>
          <p:cNvPr id="3" name="Picture 2">
            <a:extLst>
              <a:ext uri="{FF2B5EF4-FFF2-40B4-BE49-F238E27FC236}">
                <a16:creationId xmlns:a16="http://schemas.microsoft.com/office/drawing/2014/main" id="{66444057-78AC-6401-E0D6-5CB4BFF572CA}"/>
              </a:ext>
            </a:extLst>
          </p:cNvPr>
          <p:cNvPicPr>
            <a:picLocks noChangeAspect="1"/>
          </p:cNvPicPr>
          <p:nvPr/>
        </p:nvPicPr>
        <p:blipFill>
          <a:blip r:embed="rId3"/>
          <a:stretch>
            <a:fillRect/>
          </a:stretch>
        </p:blipFill>
        <p:spPr>
          <a:xfrm>
            <a:off x="4477051" y="2723322"/>
            <a:ext cx="422940" cy="2970414"/>
          </a:xfrm>
          <a:prstGeom prst="rect">
            <a:avLst/>
          </a:prstGeom>
        </p:spPr>
      </p:pic>
      <p:pic>
        <p:nvPicPr>
          <p:cNvPr id="4" name="Picture 3">
            <a:extLst>
              <a:ext uri="{FF2B5EF4-FFF2-40B4-BE49-F238E27FC236}">
                <a16:creationId xmlns:a16="http://schemas.microsoft.com/office/drawing/2014/main" id="{EF0F2ACE-DDEC-F637-5A64-5C79908317CB}"/>
              </a:ext>
            </a:extLst>
          </p:cNvPr>
          <p:cNvPicPr>
            <a:picLocks noChangeAspect="1"/>
          </p:cNvPicPr>
          <p:nvPr/>
        </p:nvPicPr>
        <p:blipFill>
          <a:blip r:embed="rId3"/>
          <a:stretch>
            <a:fillRect/>
          </a:stretch>
        </p:blipFill>
        <p:spPr>
          <a:xfrm>
            <a:off x="3506330" y="2723322"/>
            <a:ext cx="422940" cy="2970414"/>
          </a:xfrm>
          <a:prstGeom prst="rect">
            <a:avLst/>
          </a:prstGeom>
        </p:spPr>
      </p:pic>
      <p:pic>
        <p:nvPicPr>
          <p:cNvPr id="6" name="Picture 5">
            <a:extLst>
              <a:ext uri="{FF2B5EF4-FFF2-40B4-BE49-F238E27FC236}">
                <a16:creationId xmlns:a16="http://schemas.microsoft.com/office/drawing/2014/main" id="{2891E8F0-224E-1960-F9C2-1F1339774137}"/>
              </a:ext>
            </a:extLst>
          </p:cNvPr>
          <p:cNvPicPr>
            <a:picLocks noChangeAspect="1"/>
          </p:cNvPicPr>
          <p:nvPr/>
        </p:nvPicPr>
        <p:blipFill>
          <a:blip r:embed="rId3"/>
          <a:stretch>
            <a:fillRect/>
          </a:stretch>
        </p:blipFill>
        <p:spPr>
          <a:xfrm>
            <a:off x="2598557" y="2723322"/>
            <a:ext cx="422940" cy="2970414"/>
          </a:xfrm>
          <a:prstGeom prst="rect">
            <a:avLst/>
          </a:prstGeom>
        </p:spPr>
      </p:pic>
      <p:pic>
        <p:nvPicPr>
          <p:cNvPr id="7" name="Picture 6">
            <a:extLst>
              <a:ext uri="{FF2B5EF4-FFF2-40B4-BE49-F238E27FC236}">
                <a16:creationId xmlns:a16="http://schemas.microsoft.com/office/drawing/2014/main" id="{C6DCD4F2-7FC3-53CC-16DB-6C6D16DAEE17}"/>
              </a:ext>
            </a:extLst>
          </p:cNvPr>
          <p:cNvPicPr>
            <a:picLocks noChangeAspect="1"/>
          </p:cNvPicPr>
          <p:nvPr/>
        </p:nvPicPr>
        <p:blipFill>
          <a:blip r:embed="rId3"/>
          <a:stretch>
            <a:fillRect/>
          </a:stretch>
        </p:blipFill>
        <p:spPr>
          <a:xfrm>
            <a:off x="6297408" y="2074159"/>
            <a:ext cx="422940" cy="3642546"/>
          </a:xfrm>
          <a:prstGeom prst="rect">
            <a:avLst/>
          </a:prstGeom>
        </p:spPr>
      </p:pic>
      <p:pic>
        <p:nvPicPr>
          <p:cNvPr id="8" name="Picture 7">
            <a:extLst>
              <a:ext uri="{FF2B5EF4-FFF2-40B4-BE49-F238E27FC236}">
                <a16:creationId xmlns:a16="http://schemas.microsoft.com/office/drawing/2014/main" id="{A2DFFDDD-B920-B1ED-6A73-1A5A79ED362F}"/>
              </a:ext>
            </a:extLst>
          </p:cNvPr>
          <p:cNvPicPr>
            <a:picLocks noChangeAspect="1"/>
          </p:cNvPicPr>
          <p:nvPr/>
        </p:nvPicPr>
        <p:blipFill>
          <a:blip r:embed="rId3"/>
          <a:stretch>
            <a:fillRect/>
          </a:stretch>
        </p:blipFill>
        <p:spPr>
          <a:xfrm>
            <a:off x="7268129" y="2746291"/>
            <a:ext cx="422940" cy="2970414"/>
          </a:xfrm>
          <a:prstGeom prst="rect">
            <a:avLst/>
          </a:prstGeom>
        </p:spPr>
      </p:pic>
      <p:pic>
        <p:nvPicPr>
          <p:cNvPr id="9" name="Picture 8">
            <a:extLst>
              <a:ext uri="{FF2B5EF4-FFF2-40B4-BE49-F238E27FC236}">
                <a16:creationId xmlns:a16="http://schemas.microsoft.com/office/drawing/2014/main" id="{6A6743E0-E0AA-3F07-4ADA-8519601B3F93}"/>
              </a:ext>
            </a:extLst>
          </p:cNvPr>
          <p:cNvPicPr>
            <a:picLocks noChangeAspect="1"/>
          </p:cNvPicPr>
          <p:nvPr/>
        </p:nvPicPr>
        <p:blipFill>
          <a:blip r:embed="rId3"/>
          <a:stretch>
            <a:fillRect/>
          </a:stretch>
        </p:blipFill>
        <p:spPr>
          <a:xfrm>
            <a:off x="1688379" y="2742882"/>
            <a:ext cx="422940" cy="2970414"/>
          </a:xfrm>
          <a:prstGeom prst="rect">
            <a:avLst/>
          </a:prstGeom>
        </p:spPr>
      </p:pic>
      <p:pic>
        <p:nvPicPr>
          <p:cNvPr id="12" name="Picture 11">
            <a:extLst>
              <a:ext uri="{FF2B5EF4-FFF2-40B4-BE49-F238E27FC236}">
                <a16:creationId xmlns:a16="http://schemas.microsoft.com/office/drawing/2014/main" id="{AA7FF4CC-72EB-D561-7769-E4E0CDB92BFE}"/>
              </a:ext>
            </a:extLst>
          </p:cNvPr>
          <p:cNvPicPr>
            <a:picLocks noChangeAspect="1"/>
          </p:cNvPicPr>
          <p:nvPr/>
        </p:nvPicPr>
        <p:blipFill>
          <a:blip r:embed="rId4"/>
          <a:stretch>
            <a:fillRect/>
          </a:stretch>
        </p:blipFill>
        <p:spPr>
          <a:xfrm>
            <a:off x="5370099" y="2742882"/>
            <a:ext cx="457200" cy="241300"/>
          </a:xfrm>
          <a:prstGeom prst="rect">
            <a:avLst/>
          </a:prstGeom>
        </p:spPr>
      </p:pic>
      <p:pic>
        <p:nvPicPr>
          <p:cNvPr id="13" name="Picture 12">
            <a:extLst>
              <a:ext uri="{FF2B5EF4-FFF2-40B4-BE49-F238E27FC236}">
                <a16:creationId xmlns:a16="http://schemas.microsoft.com/office/drawing/2014/main" id="{AA82F31F-1DA4-7DB4-0F23-121CE48CF544}"/>
              </a:ext>
            </a:extLst>
          </p:cNvPr>
          <p:cNvPicPr>
            <a:picLocks noChangeAspect="1"/>
          </p:cNvPicPr>
          <p:nvPr/>
        </p:nvPicPr>
        <p:blipFill>
          <a:blip r:embed="rId4"/>
          <a:stretch>
            <a:fillRect/>
          </a:stretch>
        </p:blipFill>
        <p:spPr>
          <a:xfrm>
            <a:off x="2578114" y="2755442"/>
            <a:ext cx="457200" cy="429885"/>
          </a:xfrm>
          <a:prstGeom prst="rect">
            <a:avLst/>
          </a:prstGeom>
        </p:spPr>
      </p:pic>
    </p:spTree>
    <p:extLst>
      <p:ext uri="{BB962C8B-B14F-4D97-AF65-F5344CB8AC3E}">
        <p14:creationId xmlns:p14="http://schemas.microsoft.com/office/powerpoint/2010/main" val="1083575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CDBF-CA05-B94C-A90A-7CD156AA9F7C}"/>
              </a:ext>
            </a:extLst>
          </p:cNvPr>
          <p:cNvSpPr>
            <a:spLocks noGrp="1"/>
          </p:cNvSpPr>
          <p:nvPr>
            <p:ph type="title"/>
          </p:nvPr>
        </p:nvSpPr>
        <p:spPr/>
        <p:txBody>
          <a:bodyPr/>
          <a:lstStyle/>
          <a:p>
            <a:r>
              <a:rPr lang="en-US" dirty="0"/>
              <a:t>For Live Session: Unit 1</a:t>
            </a:r>
            <a:br>
              <a:rPr lang="en-US"/>
            </a:br>
            <a:r>
              <a:rPr lang="en-US" sz="2800" i="1"/>
              <a:t>Due at 1pm CST the day of live session.</a:t>
            </a:r>
            <a:endParaRPr lang="en-US" dirty="0"/>
          </a:p>
        </p:txBody>
      </p:sp>
      <p:sp>
        <p:nvSpPr>
          <p:cNvPr id="3" name="Content Placeholder 2">
            <a:extLst>
              <a:ext uri="{FF2B5EF4-FFF2-40B4-BE49-F238E27FC236}">
                <a16:creationId xmlns:a16="http://schemas.microsoft.com/office/drawing/2014/main" id="{8BAF0FC9-3134-0F4C-B707-A2C723352008}"/>
              </a:ext>
            </a:extLst>
          </p:cNvPr>
          <p:cNvSpPr>
            <a:spLocks noGrp="1"/>
          </p:cNvSpPr>
          <p:nvPr>
            <p:ph idx="1"/>
          </p:nvPr>
        </p:nvSpPr>
        <p:spPr>
          <a:xfrm>
            <a:off x="200025" y="1825625"/>
            <a:ext cx="8658225" cy="4351338"/>
          </a:xfrm>
        </p:spPr>
        <p:txBody>
          <a:bodyPr>
            <a:normAutofit fontScale="55000" lnSpcReduction="20000"/>
          </a:bodyPr>
          <a:lstStyle/>
          <a:p>
            <a:pPr marL="0" indent="0">
              <a:buNone/>
            </a:pPr>
            <a:r>
              <a:rPr lang="en-US" b="1" dirty="0"/>
              <a:t>For each number, provide at least 1 </a:t>
            </a:r>
            <a:r>
              <a:rPr lang="en-US" b="1" dirty="0" err="1"/>
              <a:t>Powerpoint</a:t>
            </a:r>
            <a:r>
              <a:rPr lang="en-US" b="1" dirty="0"/>
              <a:t> slide to provide a clear presentation of your response.  You will present most of these slides in a break out and are given a score based on their completeness and clarity.  Most importantly, they will maximize your live session experience!</a:t>
            </a:r>
          </a:p>
          <a:p>
            <a:pPr marL="514350" indent="-514350">
              <a:buAutoNum type="arabicPeriod"/>
            </a:pPr>
            <a:r>
              <a:rPr lang="en-US" b="1" dirty="0"/>
              <a:t>Data Science Profile</a:t>
            </a:r>
            <a:r>
              <a:rPr lang="en-US" dirty="0"/>
              <a:t>: Make a bar plot for your data science profile.  </a:t>
            </a:r>
          </a:p>
          <a:p>
            <a:pPr marL="514350" indent="-514350">
              <a:buAutoNum type="arabicPeriod"/>
            </a:pPr>
            <a:r>
              <a:rPr lang="en-US" b="1" dirty="0"/>
              <a:t>CLT:</a:t>
            </a:r>
            <a:r>
              <a:rPr lang="en-US" dirty="0"/>
              <a:t> Using the central limit code from the </a:t>
            </a:r>
            <a:r>
              <a:rPr lang="en-US" dirty="0" err="1"/>
              <a:t>asynch</a:t>
            </a:r>
            <a:r>
              <a:rPr lang="en-US" dirty="0"/>
              <a:t> material (CLT2.Rmd), adapt the code and provide the following analysis:</a:t>
            </a:r>
          </a:p>
          <a:p>
            <a:pPr marL="971550" lvl="1" indent="-514350">
              <a:buAutoNum type="arabicPeriod"/>
            </a:pPr>
            <a:r>
              <a:rPr lang="en-US" dirty="0"/>
              <a:t>Adapt the code to generate a population of 10,000,000 from a chi-square distribution with 2 degrees of freedom.  This is a heavily right skewed distribution.  (Hint: </a:t>
            </a:r>
            <a:r>
              <a:rPr lang="en-US" dirty="0" err="1"/>
              <a:t>rchisq</a:t>
            </a:r>
            <a:r>
              <a:rPr lang="en-US" dirty="0"/>
              <a:t>()).  You will have to read up on this function and probably do some trial and error.  Being able to learn new functions and methods is a key skill.  </a:t>
            </a:r>
          </a:p>
          <a:p>
            <a:pPr marL="971550" lvl="1" indent="-514350">
              <a:buAutoNum type="arabicPeriod"/>
            </a:pPr>
            <a:r>
              <a:rPr lang="en-US" dirty="0"/>
              <a:t>Provide a histogram of this population… display the right skewness.</a:t>
            </a:r>
          </a:p>
          <a:p>
            <a:pPr marL="971550" lvl="1" indent="-514350">
              <a:buAutoNum type="arabicPeriod"/>
            </a:pPr>
            <a:r>
              <a:rPr lang="en-US" dirty="0"/>
              <a:t>Record the mean and standard deviation of this population.  </a:t>
            </a:r>
          </a:p>
          <a:p>
            <a:pPr marL="971550" lvl="1" indent="-514350">
              <a:buAutoNum type="arabicPeriod"/>
            </a:pPr>
            <a:r>
              <a:rPr lang="en-US" dirty="0"/>
              <a:t>According to the central limit theorem, what should be the approximate distribution of sample means of size 50 from this right skewed population?  What should be the mean and standard error of the mean (standard deviation of the distribution of sample means)?  </a:t>
            </a:r>
          </a:p>
          <a:p>
            <a:pPr marL="971550" lvl="1" indent="-514350">
              <a:buAutoNum type="arabicPeriod"/>
            </a:pPr>
            <a:r>
              <a:rPr lang="en-US" dirty="0"/>
              <a:t>Now let’s check this: Adapt the CLT code to draw 10,000 means each of size 50 from this population and provide the sampling distribution of this sample mean.  Provide a histogram of these 10,000 sample means.</a:t>
            </a:r>
          </a:p>
          <a:p>
            <a:pPr marL="971550" lvl="1" indent="-514350">
              <a:buAutoNum type="arabicPeriod"/>
            </a:pPr>
            <a:r>
              <a:rPr lang="en-US" dirty="0"/>
              <a:t>What is the mean and standard deviation of these 10,000 sample means?  </a:t>
            </a:r>
          </a:p>
          <a:p>
            <a:pPr marL="514350" indent="-514350">
              <a:buAutoNum type="arabicPeriod"/>
            </a:pPr>
            <a:r>
              <a:rPr lang="en-US" b="1" dirty="0"/>
              <a:t>T-Test</a:t>
            </a:r>
          </a:p>
          <a:p>
            <a:pPr marL="457200" lvl="1" indent="0">
              <a:buNone/>
            </a:pPr>
            <a:r>
              <a:rPr lang="en-US" dirty="0"/>
              <a:t>Research in R how to conduct a T-test (</a:t>
            </a:r>
            <a:r>
              <a:rPr lang="en-US" dirty="0" err="1"/>
              <a:t>t.test</a:t>
            </a:r>
            <a:r>
              <a:rPr lang="en-US" dirty="0"/>
              <a:t>) and conduct a six step hypothesis test to answer the question on the next slide.  If you would like to brush up on hypothesis tests, please see the </a:t>
            </a:r>
            <a:r>
              <a:rPr lang="en-US" i="1" dirty="0"/>
              <a:t>Bridge Course for Statistics</a:t>
            </a:r>
            <a:r>
              <a:rPr lang="en-US" dirty="0"/>
              <a:t>. </a:t>
            </a:r>
          </a:p>
          <a:p>
            <a:pPr marL="514350" indent="-514350">
              <a:buAutoNum type="arabicPeriod"/>
            </a:pPr>
            <a:r>
              <a:rPr lang="en-US" b="1" dirty="0"/>
              <a:t>Takeaways and/or Questions: </a:t>
            </a:r>
            <a:r>
              <a:rPr lang="en-US" dirty="0"/>
              <a:t>What were your key – takeaways from from this unit and what were any question or comments you would like to make?  Your professor will use these to customize live session.  </a:t>
            </a:r>
          </a:p>
          <a:p>
            <a:pPr marL="971550" lvl="1" indent="-514350">
              <a:buAutoNum type="arabicPeriod"/>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39661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46FC-9F93-8240-BFC3-CCE5DE9AADB4}"/>
              </a:ext>
            </a:extLst>
          </p:cNvPr>
          <p:cNvSpPr>
            <a:spLocks noGrp="1"/>
          </p:cNvSpPr>
          <p:nvPr>
            <p:ph type="title"/>
          </p:nvPr>
        </p:nvSpPr>
        <p:spPr/>
        <p:txBody>
          <a:bodyPr/>
          <a:lstStyle/>
          <a:p>
            <a:r>
              <a:rPr lang="en-US" dirty="0"/>
              <a:t>Distribution of the Population </a:t>
            </a:r>
          </a:p>
        </p:txBody>
      </p:sp>
      <p:sp>
        <p:nvSpPr>
          <p:cNvPr id="5" name="TextBox 4">
            <a:extLst>
              <a:ext uri="{FF2B5EF4-FFF2-40B4-BE49-F238E27FC236}">
                <a16:creationId xmlns:a16="http://schemas.microsoft.com/office/drawing/2014/main" id="{5DAB5BA9-3C10-5D4A-A8D2-7E8AD9B6F4CF}"/>
              </a:ext>
            </a:extLst>
          </p:cNvPr>
          <p:cNvSpPr txBox="1"/>
          <p:nvPr/>
        </p:nvSpPr>
        <p:spPr>
          <a:xfrm>
            <a:off x="628650" y="2196790"/>
            <a:ext cx="3173916" cy="369332"/>
          </a:xfrm>
          <a:prstGeom prst="rect">
            <a:avLst/>
          </a:prstGeom>
          <a:noFill/>
        </p:spPr>
        <p:txBody>
          <a:bodyPr wrap="square" rtlCol="0">
            <a:spAutoFit/>
          </a:bodyPr>
          <a:lstStyle/>
          <a:p>
            <a:pPr algn="ctr"/>
            <a:r>
              <a:rPr lang="en-US" dirty="0"/>
              <a:t>For Internal Presentation </a:t>
            </a:r>
          </a:p>
        </p:txBody>
      </p:sp>
      <p:sp>
        <p:nvSpPr>
          <p:cNvPr id="6" name="TextBox 5">
            <a:extLst>
              <a:ext uri="{FF2B5EF4-FFF2-40B4-BE49-F238E27FC236}">
                <a16:creationId xmlns:a16="http://schemas.microsoft.com/office/drawing/2014/main" id="{84AEBD90-EA66-F74D-BC26-20ABE7E03222}"/>
              </a:ext>
            </a:extLst>
          </p:cNvPr>
          <p:cNvSpPr txBox="1"/>
          <p:nvPr/>
        </p:nvSpPr>
        <p:spPr>
          <a:xfrm>
            <a:off x="5319597" y="2195280"/>
            <a:ext cx="3173916" cy="369332"/>
          </a:xfrm>
          <a:prstGeom prst="rect">
            <a:avLst/>
          </a:prstGeom>
          <a:noFill/>
        </p:spPr>
        <p:txBody>
          <a:bodyPr wrap="square" rtlCol="0">
            <a:spAutoFit/>
          </a:bodyPr>
          <a:lstStyle/>
          <a:p>
            <a:pPr algn="ctr"/>
            <a:r>
              <a:rPr lang="en-US" dirty="0"/>
              <a:t>Client Presentation </a:t>
            </a:r>
          </a:p>
        </p:txBody>
      </p:sp>
      <p:pic>
        <p:nvPicPr>
          <p:cNvPr id="7" name="Picture 6">
            <a:extLst>
              <a:ext uri="{FF2B5EF4-FFF2-40B4-BE49-F238E27FC236}">
                <a16:creationId xmlns:a16="http://schemas.microsoft.com/office/drawing/2014/main" id="{DDCAF6CE-BF6C-5441-B8F2-0ECB60B86EB7}"/>
              </a:ext>
            </a:extLst>
          </p:cNvPr>
          <p:cNvPicPr>
            <a:picLocks noChangeAspect="1"/>
          </p:cNvPicPr>
          <p:nvPr/>
        </p:nvPicPr>
        <p:blipFill>
          <a:blip r:embed="rId2"/>
          <a:stretch>
            <a:fillRect/>
          </a:stretch>
        </p:blipFill>
        <p:spPr>
          <a:xfrm>
            <a:off x="1223032" y="4360965"/>
            <a:ext cx="1985152" cy="2192556"/>
          </a:xfrm>
          <a:prstGeom prst="rect">
            <a:avLst/>
          </a:prstGeom>
        </p:spPr>
      </p:pic>
      <p:pic>
        <p:nvPicPr>
          <p:cNvPr id="8" name="Picture 7">
            <a:extLst>
              <a:ext uri="{FF2B5EF4-FFF2-40B4-BE49-F238E27FC236}">
                <a16:creationId xmlns:a16="http://schemas.microsoft.com/office/drawing/2014/main" id="{40289F4A-A975-1F49-B9FF-77BB5FBC1172}"/>
              </a:ext>
            </a:extLst>
          </p:cNvPr>
          <p:cNvPicPr>
            <a:picLocks noChangeAspect="1"/>
          </p:cNvPicPr>
          <p:nvPr/>
        </p:nvPicPr>
        <p:blipFill>
          <a:blip r:embed="rId2"/>
          <a:stretch>
            <a:fillRect/>
          </a:stretch>
        </p:blipFill>
        <p:spPr>
          <a:xfrm>
            <a:off x="5913979" y="4360965"/>
            <a:ext cx="1985152" cy="2192556"/>
          </a:xfrm>
          <a:prstGeom prst="rect">
            <a:avLst/>
          </a:prstGeom>
        </p:spPr>
      </p:pic>
      <p:graphicFrame>
        <p:nvGraphicFramePr>
          <p:cNvPr id="9" name="Table 8">
            <a:extLst>
              <a:ext uri="{FF2B5EF4-FFF2-40B4-BE49-F238E27FC236}">
                <a16:creationId xmlns:a16="http://schemas.microsoft.com/office/drawing/2014/main" id="{228285C8-8B91-DC41-87D7-08FD3675A0D9}"/>
              </a:ext>
            </a:extLst>
          </p:cNvPr>
          <p:cNvGraphicFramePr>
            <a:graphicFrameLocks noGrp="1"/>
          </p:cNvGraphicFramePr>
          <p:nvPr/>
        </p:nvGraphicFramePr>
        <p:xfrm>
          <a:off x="5759779" y="2678711"/>
          <a:ext cx="2293552" cy="1454055"/>
        </p:xfrm>
        <a:graphic>
          <a:graphicData uri="http://schemas.openxmlformats.org/drawingml/2006/table">
            <a:tbl>
              <a:tblPr firstRow="1" bandRow="1">
                <a:tableStyleId>{5C22544A-7EE6-4342-B048-85BDC9FD1C3A}</a:tableStyleId>
              </a:tblPr>
              <a:tblGrid>
                <a:gridCol w="1209733">
                  <a:extLst>
                    <a:ext uri="{9D8B030D-6E8A-4147-A177-3AD203B41FA5}">
                      <a16:colId xmlns:a16="http://schemas.microsoft.com/office/drawing/2014/main" val="182735923"/>
                    </a:ext>
                  </a:extLst>
                </a:gridCol>
                <a:gridCol w="1083819">
                  <a:extLst>
                    <a:ext uri="{9D8B030D-6E8A-4147-A177-3AD203B41FA5}">
                      <a16:colId xmlns:a16="http://schemas.microsoft.com/office/drawing/2014/main" val="4130673749"/>
                    </a:ext>
                  </a:extLst>
                </a:gridCol>
              </a:tblGrid>
              <a:tr h="484685">
                <a:tc>
                  <a:txBody>
                    <a:bodyPr/>
                    <a:lstStyle/>
                    <a:p>
                      <a:pPr algn="ctr"/>
                      <a:r>
                        <a:rPr lang="en-US" dirty="0"/>
                        <a:t>Parameter</a:t>
                      </a:r>
                    </a:p>
                  </a:txBody>
                  <a:tcPr/>
                </a:tc>
                <a:tc>
                  <a:txBody>
                    <a:bodyPr/>
                    <a:lstStyle/>
                    <a:p>
                      <a:pPr algn="ctr"/>
                      <a:r>
                        <a:rPr lang="en-US" dirty="0"/>
                        <a:t>Value</a:t>
                      </a:r>
                    </a:p>
                  </a:txBody>
                  <a:tcPr/>
                </a:tc>
                <a:extLst>
                  <a:ext uri="{0D108BD9-81ED-4DB2-BD59-A6C34878D82A}">
                    <a16:rowId xmlns:a16="http://schemas.microsoft.com/office/drawing/2014/main" val="901888692"/>
                  </a:ext>
                </a:extLst>
              </a:tr>
              <a:tr h="484685">
                <a:tc>
                  <a:txBody>
                    <a:bodyPr/>
                    <a:lstStyle/>
                    <a:p>
                      <a:pPr algn="ctr"/>
                      <a:r>
                        <a:rPr lang="en-US" dirty="0"/>
                        <a:t>Mean</a:t>
                      </a:r>
                    </a:p>
                  </a:txBody>
                  <a:tcPr/>
                </a:tc>
                <a:tc>
                  <a:txBody>
                    <a:bodyPr/>
                    <a:lstStyle/>
                    <a:p>
                      <a:pPr algn="ctr"/>
                      <a:r>
                        <a:rPr lang="en-US" dirty="0"/>
                        <a:t>2.0</a:t>
                      </a:r>
                    </a:p>
                  </a:txBody>
                  <a:tcPr/>
                </a:tc>
                <a:extLst>
                  <a:ext uri="{0D108BD9-81ED-4DB2-BD59-A6C34878D82A}">
                    <a16:rowId xmlns:a16="http://schemas.microsoft.com/office/drawing/2014/main" val="3343165130"/>
                  </a:ext>
                </a:extLst>
              </a:tr>
              <a:tr h="484685">
                <a:tc>
                  <a:txBody>
                    <a:bodyPr/>
                    <a:lstStyle/>
                    <a:p>
                      <a:pPr algn="ctr"/>
                      <a:r>
                        <a:rPr lang="en-US" dirty="0"/>
                        <a:t>SD</a:t>
                      </a:r>
                    </a:p>
                  </a:txBody>
                  <a:tcPr/>
                </a:tc>
                <a:tc>
                  <a:txBody>
                    <a:bodyPr/>
                    <a:lstStyle/>
                    <a:p>
                      <a:pPr algn="ctr"/>
                      <a:r>
                        <a:rPr lang="en-US" dirty="0"/>
                        <a:t>2.0</a:t>
                      </a:r>
                    </a:p>
                  </a:txBody>
                  <a:tcPr/>
                </a:tc>
                <a:extLst>
                  <a:ext uri="{0D108BD9-81ED-4DB2-BD59-A6C34878D82A}">
                    <a16:rowId xmlns:a16="http://schemas.microsoft.com/office/drawing/2014/main" val="2139037856"/>
                  </a:ext>
                </a:extLst>
              </a:tr>
            </a:tbl>
          </a:graphicData>
        </a:graphic>
      </p:graphicFrame>
      <p:pic>
        <p:nvPicPr>
          <p:cNvPr id="10" name="Picture 9">
            <a:extLst>
              <a:ext uri="{FF2B5EF4-FFF2-40B4-BE49-F238E27FC236}">
                <a16:creationId xmlns:a16="http://schemas.microsoft.com/office/drawing/2014/main" id="{655FD4A9-A1DA-694C-843D-84EDB6092E39}"/>
              </a:ext>
            </a:extLst>
          </p:cNvPr>
          <p:cNvPicPr>
            <a:picLocks noChangeAspect="1"/>
          </p:cNvPicPr>
          <p:nvPr/>
        </p:nvPicPr>
        <p:blipFill>
          <a:blip r:embed="rId3"/>
          <a:stretch>
            <a:fillRect/>
          </a:stretch>
        </p:blipFill>
        <p:spPr>
          <a:xfrm>
            <a:off x="310840" y="2792451"/>
            <a:ext cx="4729511" cy="940371"/>
          </a:xfrm>
          <a:prstGeom prst="rect">
            <a:avLst/>
          </a:prstGeom>
        </p:spPr>
      </p:pic>
    </p:spTree>
    <p:extLst>
      <p:ext uri="{BB962C8B-B14F-4D97-AF65-F5344CB8AC3E}">
        <p14:creationId xmlns:p14="http://schemas.microsoft.com/office/powerpoint/2010/main" val="29592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A16BB-6E04-E5E0-067D-3BC7A434A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C1565F-A72A-3F57-7295-F2DCEC2D22BE}"/>
              </a:ext>
            </a:extLst>
          </p:cNvPr>
          <p:cNvSpPr>
            <a:spLocks noGrp="1"/>
          </p:cNvSpPr>
          <p:nvPr>
            <p:ph type="title"/>
          </p:nvPr>
        </p:nvSpPr>
        <p:spPr/>
        <p:txBody>
          <a:bodyPr/>
          <a:lstStyle/>
          <a:p>
            <a:r>
              <a:rPr lang="en-US" dirty="0"/>
              <a:t>Or Better Yet….</a:t>
            </a:r>
          </a:p>
        </p:txBody>
      </p:sp>
      <p:pic>
        <p:nvPicPr>
          <p:cNvPr id="8" name="Picture 7">
            <a:extLst>
              <a:ext uri="{FF2B5EF4-FFF2-40B4-BE49-F238E27FC236}">
                <a16:creationId xmlns:a16="http://schemas.microsoft.com/office/drawing/2014/main" id="{92136F98-123D-6DBF-E24C-37973EBBEECF}"/>
              </a:ext>
            </a:extLst>
          </p:cNvPr>
          <p:cNvPicPr>
            <a:picLocks noChangeAspect="1"/>
          </p:cNvPicPr>
          <p:nvPr/>
        </p:nvPicPr>
        <p:blipFill>
          <a:blip r:embed="rId2"/>
          <a:stretch>
            <a:fillRect/>
          </a:stretch>
        </p:blipFill>
        <p:spPr>
          <a:xfrm>
            <a:off x="3849317" y="1428369"/>
            <a:ext cx="4806575" cy="5308754"/>
          </a:xfrm>
          <a:prstGeom prst="rect">
            <a:avLst/>
          </a:prstGeom>
        </p:spPr>
      </p:pic>
      <p:graphicFrame>
        <p:nvGraphicFramePr>
          <p:cNvPr id="9" name="Table 8">
            <a:extLst>
              <a:ext uri="{FF2B5EF4-FFF2-40B4-BE49-F238E27FC236}">
                <a16:creationId xmlns:a16="http://schemas.microsoft.com/office/drawing/2014/main" id="{8A3BFC1E-1C05-E957-67ED-4A657FFAF2FB}"/>
              </a:ext>
            </a:extLst>
          </p:cNvPr>
          <p:cNvGraphicFramePr>
            <a:graphicFrameLocks noGrp="1"/>
          </p:cNvGraphicFramePr>
          <p:nvPr>
            <p:extLst>
              <p:ext uri="{D42A27DB-BD31-4B8C-83A1-F6EECF244321}">
                <p14:modId xmlns:p14="http://schemas.microsoft.com/office/powerpoint/2010/main" val="3132790179"/>
              </p:ext>
            </p:extLst>
          </p:nvPr>
        </p:nvGraphicFramePr>
        <p:xfrm>
          <a:off x="830427" y="3232730"/>
          <a:ext cx="2293552" cy="1454055"/>
        </p:xfrm>
        <a:graphic>
          <a:graphicData uri="http://schemas.openxmlformats.org/drawingml/2006/table">
            <a:tbl>
              <a:tblPr firstRow="1" bandRow="1">
                <a:tableStyleId>{5C22544A-7EE6-4342-B048-85BDC9FD1C3A}</a:tableStyleId>
              </a:tblPr>
              <a:tblGrid>
                <a:gridCol w="1209733">
                  <a:extLst>
                    <a:ext uri="{9D8B030D-6E8A-4147-A177-3AD203B41FA5}">
                      <a16:colId xmlns:a16="http://schemas.microsoft.com/office/drawing/2014/main" val="182735923"/>
                    </a:ext>
                  </a:extLst>
                </a:gridCol>
                <a:gridCol w="1083819">
                  <a:extLst>
                    <a:ext uri="{9D8B030D-6E8A-4147-A177-3AD203B41FA5}">
                      <a16:colId xmlns:a16="http://schemas.microsoft.com/office/drawing/2014/main" val="4130673749"/>
                    </a:ext>
                  </a:extLst>
                </a:gridCol>
              </a:tblGrid>
              <a:tr h="484685">
                <a:tc>
                  <a:txBody>
                    <a:bodyPr/>
                    <a:lstStyle/>
                    <a:p>
                      <a:pPr algn="ctr"/>
                      <a:r>
                        <a:rPr lang="en-US" dirty="0"/>
                        <a:t>Parameter</a:t>
                      </a:r>
                    </a:p>
                  </a:txBody>
                  <a:tcPr/>
                </a:tc>
                <a:tc>
                  <a:txBody>
                    <a:bodyPr/>
                    <a:lstStyle/>
                    <a:p>
                      <a:pPr algn="ctr"/>
                      <a:r>
                        <a:rPr lang="en-US" dirty="0"/>
                        <a:t>Value</a:t>
                      </a:r>
                    </a:p>
                  </a:txBody>
                  <a:tcPr/>
                </a:tc>
                <a:extLst>
                  <a:ext uri="{0D108BD9-81ED-4DB2-BD59-A6C34878D82A}">
                    <a16:rowId xmlns:a16="http://schemas.microsoft.com/office/drawing/2014/main" val="901888692"/>
                  </a:ext>
                </a:extLst>
              </a:tr>
              <a:tr h="484685">
                <a:tc>
                  <a:txBody>
                    <a:bodyPr/>
                    <a:lstStyle/>
                    <a:p>
                      <a:pPr algn="ctr"/>
                      <a:r>
                        <a:rPr lang="en-US" dirty="0"/>
                        <a:t>Mean</a:t>
                      </a:r>
                    </a:p>
                  </a:txBody>
                  <a:tcPr/>
                </a:tc>
                <a:tc>
                  <a:txBody>
                    <a:bodyPr/>
                    <a:lstStyle/>
                    <a:p>
                      <a:pPr algn="ctr"/>
                      <a:r>
                        <a:rPr lang="en-US" dirty="0"/>
                        <a:t>2.0</a:t>
                      </a:r>
                    </a:p>
                  </a:txBody>
                  <a:tcPr/>
                </a:tc>
                <a:extLst>
                  <a:ext uri="{0D108BD9-81ED-4DB2-BD59-A6C34878D82A}">
                    <a16:rowId xmlns:a16="http://schemas.microsoft.com/office/drawing/2014/main" val="3343165130"/>
                  </a:ext>
                </a:extLst>
              </a:tr>
              <a:tr h="484685">
                <a:tc>
                  <a:txBody>
                    <a:bodyPr/>
                    <a:lstStyle/>
                    <a:p>
                      <a:pPr algn="ctr"/>
                      <a:r>
                        <a:rPr lang="en-US" dirty="0"/>
                        <a:t>SD</a:t>
                      </a:r>
                    </a:p>
                  </a:txBody>
                  <a:tcPr/>
                </a:tc>
                <a:tc>
                  <a:txBody>
                    <a:bodyPr/>
                    <a:lstStyle/>
                    <a:p>
                      <a:pPr algn="ctr"/>
                      <a:r>
                        <a:rPr lang="en-US" dirty="0"/>
                        <a:t>2.0</a:t>
                      </a:r>
                    </a:p>
                  </a:txBody>
                  <a:tcPr/>
                </a:tc>
                <a:extLst>
                  <a:ext uri="{0D108BD9-81ED-4DB2-BD59-A6C34878D82A}">
                    <a16:rowId xmlns:a16="http://schemas.microsoft.com/office/drawing/2014/main" val="2139037856"/>
                  </a:ext>
                </a:extLst>
              </a:tr>
            </a:tbl>
          </a:graphicData>
        </a:graphic>
      </p:graphicFrame>
    </p:spTree>
    <p:extLst>
      <p:ext uri="{BB962C8B-B14F-4D97-AF65-F5344CB8AC3E}">
        <p14:creationId xmlns:p14="http://schemas.microsoft.com/office/powerpoint/2010/main" val="43558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56BE-DFE3-7747-82F6-659828AB0A6D}"/>
              </a:ext>
            </a:extLst>
          </p:cNvPr>
          <p:cNvSpPr>
            <a:spLocks noGrp="1"/>
          </p:cNvSpPr>
          <p:nvPr>
            <p:ph type="title"/>
          </p:nvPr>
        </p:nvSpPr>
        <p:spPr/>
        <p:txBody>
          <a:bodyPr/>
          <a:lstStyle/>
          <a:p>
            <a:r>
              <a:rPr lang="en-US" dirty="0"/>
              <a:t>Theoretical Mean and Standard Error of the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000A0-8B86-134A-864D-652D9E5945C8}"/>
                  </a:ext>
                </a:extLst>
              </p:cNvPr>
              <p:cNvSpPr>
                <a:spLocks noGrp="1"/>
              </p:cNvSpPr>
              <p:nvPr>
                <p:ph idx="1"/>
              </p:nvPr>
            </p:nvSpPr>
            <p:spPr>
              <a:xfrm>
                <a:off x="628649" y="1825625"/>
                <a:ext cx="8201025" cy="4351338"/>
              </a:xfrm>
            </p:spPr>
            <p:txBody>
              <a:bodyPr/>
              <a:lstStyle/>
              <a:p>
                <a:pPr marL="0" indent="0">
                  <a:buNone/>
                </a:pPr>
                <a:r>
                  <a:rPr lang="en-US" dirty="0"/>
                  <a:t>Mean of the sampling distribution of the sample mean:</a:t>
                </a:r>
              </a:p>
              <a:p>
                <a:pPr marL="0" indent="0" algn="ctr">
                  <a:buNone/>
                </a:pPr>
                <a:r>
                  <a:rPr lang="en-US" dirty="0">
                    <a:sym typeface="Wingdings" pitchFamily="2" charset="2"/>
                  </a:rPr>
                  <a:t> </a:t>
                </a:r>
                <a:r>
                  <a:rPr lang="el-GR" dirty="0">
                    <a:sym typeface="Wingdings" pitchFamily="2" charset="2"/>
                  </a:rPr>
                  <a:t>μ</a:t>
                </a:r>
                <a:r>
                  <a:rPr lang="en-US" baseline="-25000" dirty="0" err="1">
                    <a:sym typeface="Wingdings" pitchFamily="2" charset="2"/>
                  </a:rPr>
                  <a:t>xbar</a:t>
                </a:r>
                <a:r>
                  <a:rPr lang="en-US" dirty="0">
                    <a:sym typeface="Wingdings" pitchFamily="2" charset="2"/>
                  </a:rPr>
                  <a:t> = </a:t>
                </a:r>
                <a:r>
                  <a:rPr lang="el-GR" dirty="0">
                    <a:sym typeface="Wingdings" pitchFamily="2" charset="2"/>
                  </a:rPr>
                  <a:t>μ </a:t>
                </a:r>
                <a:r>
                  <a:rPr lang="en-US" dirty="0">
                    <a:sym typeface="Wingdings" pitchFamily="2" charset="2"/>
                  </a:rPr>
                  <a:t>= 2.</a:t>
                </a:r>
              </a:p>
              <a:p>
                <a:pPr marL="0" indent="0">
                  <a:buNone/>
                </a:pPr>
                <a:endParaRPr lang="en-US" dirty="0">
                  <a:sym typeface="Wingdings" pitchFamily="2" charset="2"/>
                </a:endParaRPr>
              </a:p>
              <a:p>
                <a:pPr marL="0" indent="0">
                  <a:buNone/>
                </a:pPr>
                <a:r>
                  <a:rPr lang="en-US" dirty="0">
                    <a:sym typeface="Wingdings" pitchFamily="2" charset="2"/>
                  </a:rPr>
                  <a:t>Standard deviation of the sampling distribution of the sample mean (the standard error of the mean):</a:t>
                </a:r>
              </a:p>
              <a:p>
                <a:pPr marL="0" indent="0">
                  <a:buNone/>
                </a:pPr>
                <a:endParaRPr lang="en-US" dirty="0"/>
              </a:p>
              <a:p>
                <a:pPr marL="0" indent="0" algn="ctr">
                  <a:buNone/>
                </a:pPr>
                <a:r>
                  <a:rPr lang="el-GR" dirty="0"/>
                  <a:t>σ</a:t>
                </a:r>
                <a:r>
                  <a:rPr lang="en-US" baseline="-25000" dirty="0" err="1"/>
                  <a:t>xbar</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𝜎</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ad>
                          <m:radPr>
                            <m:degHide m:val="on"/>
                            <m:ctrlPr>
                              <a:rPr lang="en-US" i="1">
                                <a:latin typeface="Cambria Math" panose="02040503050406030204" pitchFamily="18" charset="0"/>
                              </a:rPr>
                            </m:ctrlPr>
                          </m:radPr>
                          <m:deg/>
                          <m:e>
                            <m:r>
                              <a:rPr lang="en-US" b="0" i="1" smtClean="0">
                                <a:latin typeface="Cambria Math" panose="02040503050406030204" pitchFamily="18" charset="0"/>
                              </a:rPr>
                              <m:t>50</m:t>
                            </m:r>
                          </m:e>
                        </m:rad>
                      </m:den>
                    </m:f>
                  </m:oMath>
                </a14:m>
                <a:r>
                  <a:rPr lang="en-US" dirty="0"/>
                  <a:t> = .2828</a:t>
                </a:r>
              </a:p>
            </p:txBody>
          </p:sp>
        </mc:Choice>
        <mc:Fallback xmlns="">
          <p:sp>
            <p:nvSpPr>
              <p:cNvPr id="3" name="Content Placeholder 2">
                <a:extLst>
                  <a:ext uri="{FF2B5EF4-FFF2-40B4-BE49-F238E27FC236}">
                    <a16:creationId xmlns:a16="http://schemas.microsoft.com/office/drawing/2014/main" id="{B4E000A0-8B86-134A-864D-652D9E5945C8}"/>
                  </a:ext>
                </a:extLst>
              </p:cNvPr>
              <p:cNvSpPr>
                <a:spLocks noGrp="1" noRot="1" noChangeAspect="1" noMove="1" noResize="1" noEditPoints="1" noAdjustHandles="1" noChangeArrowheads="1" noChangeShapeType="1" noTextEdit="1"/>
              </p:cNvSpPr>
              <p:nvPr>
                <p:ph idx="1"/>
              </p:nvPr>
            </p:nvSpPr>
            <p:spPr>
              <a:xfrm>
                <a:off x="628649" y="1825625"/>
                <a:ext cx="8201025" cy="4351338"/>
              </a:xfrm>
              <a:blipFill>
                <a:blip r:embed="rId2"/>
                <a:stretch>
                  <a:fillRect l="-1391" t="-2632" r="-927"/>
                </a:stretch>
              </a:blipFill>
            </p:spPr>
            <p:txBody>
              <a:bodyPr/>
              <a:lstStyle/>
              <a:p>
                <a:r>
                  <a:rPr lang="en-US">
                    <a:noFill/>
                  </a:rPr>
                  <a:t> </a:t>
                </a:r>
              </a:p>
            </p:txBody>
          </p:sp>
        </mc:Fallback>
      </mc:AlternateContent>
    </p:spTree>
    <p:extLst>
      <p:ext uri="{BB962C8B-B14F-4D97-AF65-F5344CB8AC3E}">
        <p14:creationId xmlns:p14="http://schemas.microsoft.com/office/powerpoint/2010/main" val="387154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46FC-9F93-8240-BFC3-CCE5DE9AADB4}"/>
              </a:ext>
            </a:extLst>
          </p:cNvPr>
          <p:cNvSpPr>
            <a:spLocks noGrp="1"/>
          </p:cNvSpPr>
          <p:nvPr>
            <p:ph type="title"/>
          </p:nvPr>
        </p:nvSpPr>
        <p:spPr>
          <a:xfrm>
            <a:off x="628650" y="122234"/>
            <a:ext cx="7886700" cy="1325563"/>
          </a:xfrm>
        </p:spPr>
        <p:txBody>
          <a:bodyPr/>
          <a:lstStyle/>
          <a:p>
            <a:r>
              <a:rPr lang="en-US" dirty="0"/>
              <a:t>Confirmation from Simulation</a:t>
            </a:r>
          </a:p>
        </p:txBody>
      </p:sp>
      <p:sp>
        <p:nvSpPr>
          <p:cNvPr id="5" name="TextBox 4">
            <a:extLst>
              <a:ext uri="{FF2B5EF4-FFF2-40B4-BE49-F238E27FC236}">
                <a16:creationId xmlns:a16="http://schemas.microsoft.com/office/drawing/2014/main" id="{5DAB5BA9-3C10-5D4A-A8D2-7E8AD9B6F4CF}"/>
              </a:ext>
            </a:extLst>
          </p:cNvPr>
          <p:cNvSpPr txBox="1"/>
          <p:nvPr/>
        </p:nvSpPr>
        <p:spPr>
          <a:xfrm>
            <a:off x="857250" y="4654244"/>
            <a:ext cx="3173916" cy="369332"/>
          </a:xfrm>
          <a:prstGeom prst="rect">
            <a:avLst/>
          </a:prstGeom>
          <a:noFill/>
        </p:spPr>
        <p:txBody>
          <a:bodyPr wrap="square" rtlCol="0">
            <a:spAutoFit/>
          </a:bodyPr>
          <a:lstStyle/>
          <a:p>
            <a:pPr algn="ctr"/>
            <a:r>
              <a:rPr lang="en-US" dirty="0"/>
              <a:t>For Internal Presentation </a:t>
            </a:r>
          </a:p>
        </p:txBody>
      </p:sp>
      <p:sp>
        <p:nvSpPr>
          <p:cNvPr id="6" name="TextBox 5">
            <a:extLst>
              <a:ext uri="{FF2B5EF4-FFF2-40B4-BE49-F238E27FC236}">
                <a16:creationId xmlns:a16="http://schemas.microsoft.com/office/drawing/2014/main" id="{84AEBD90-EA66-F74D-BC26-20ABE7E03222}"/>
              </a:ext>
            </a:extLst>
          </p:cNvPr>
          <p:cNvSpPr txBox="1"/>
          <p:nvPr/>
        </p:nvSpPr>
        <p:spPr>
          <a:xfrm>
            <a:off x="5548197" y="4652734"/>
            <a:ext cx="3173916" cy="369332"/>
          </a:xfrm>
          <a:prstGeom prst="rect">
            <a:avLst/>
          </a:prstGeom>
          <a:noFill/>
        </p:spPr>
        <p:txBody>
          <a:bodyPr wrap="square" rtlCol="0">
            <a:spAutoFit/>
          </a:bodyPr>
          <a:lstStyle/>
          <a:p>
            <a:pPr algn="ctr"/>
            <a:r>
              <a:rPr lang="en-US" dirty="0"/>
              <a:t>Client Presentation </a:t>
            </a:r>
          </a:p>
        </p:txBody>
      </p:sp>
      <p:graphicFrame>
        <p:nvGraphicFramePr>
          <p:cNvPr id="9" name="Table 8">
            <a:extLst>
              <a:ext uri="{FF2B5EF4-FFF2-40B4-BE49-F238E27FC236}">
                <a16:creationId xmlns:a16="http://schemas.microsoft.com/office/drawing/2014/main" id="{228285C8-8B91-DC41-87D7-08FD3675A0D9}"/>
              </a:ext>
            </a:extLst>
          </p:cNvPr>
          <p:cNvGraphicFramePr>
            <a:graphicFrameLocks noGrp="1"/>
          </p:cNvGraphicFramePr>
          <p:nvPr/>
        </p:nvGraphicFramePr>
        <p:xfrm>
          <a:off x="5988379" y="5136165"/>
          <a:ext cx="2293552" cy="1454055"/>
        </p:xfrm>
        <a:graphic>
          <a:graphicData uri="http://schemas.openxmlformats.org/drawingml/2006/table">
            <a:tbl>
              <a:tblPr firstRow="1" bandRow="1">
                <a:tableStyleId>{5C22544A-7EE6-4342-B048-85BDC9FD1C3A}</a:tableStyleId>
              </a:tblPr>
              <a:tblGrid>
                <a:gridCol w="1209733">
                  <a:extLst>
                    <a:ext uri="{9D8B030D-6E8A-4147-A177-3AD203B41FA5}">
                      <a16:colId xmlns:a16="http://schemas.microsoft.com/office/drawing/2014/main" val="182735923"/>
                    </a:ext>
                  </a:extLst>
                </a:gridCol>
                <a:gridCol w="1083819">
                  <a:extLst>
                    <a:ext uri="{9D8B030D-6E8A-4147-A177-3AD203B41FA5}">
                      <a16:colId xmlns:a16="http://schemas.microsoft.com/office/drawing/2014/main" val="4130673749"/>
                    </a:ext>
                  </a:extLst>
                </a:gridCol>
              </a:tblGrid>
              <a:tr h="484685">
                <a:tc>
                  <a:txBody>
                    <a:bodyPr/>
                    <a:lstStyle/>
                    <a:p>
                      <a:pPr algn="ctr"/>
                      <a:r>
                        <a:rPr lang="en-US" dirty="0"/>
                        <a:t>Parameter</a:t>
                      </a:r>
                    </a:p>
                  </a:txBody>
                  <a:tcPr/>
                </a:tc>
                <a:tc>
                  <a:txBody>
                    <a:bodyPr/>
                    <a:lstStyle/>
                    <a:p>
                      <a:pPr algn="ctr"/>
                      <a:r>
                        <a:rPr lang="en-US" dirty="0"/>
                        <a:t>Value</a:t>
                      </a:r>
                    </a:p>
                  </a:txBody>
                  <a:tcPr/>
                </a:tc>
                <a:extLst>
                  <a:ext uri="{0D108BD9-81ED-4DB2-BD59-A6C34878D82A}">
                    <a16:rowId xmlns:a16="http://schemas.microsoft.com/office/drawing/2014/main" val="901888692"/>
                  </a:ext>
                </a:extLst>
              </a:tr>
              <a:tr h="484685">
                <a:tc>
                  <a:txBody>
                    <a:bodyPr/>
                    <a:lstStyle/>
                    <a:p>
                      <a:pPr algn="ctr"/>
                      <a:r>
                        <a:rPr lang="en-US" dirty="0"/>
                        <a:t>Mean</a:t>
                      </a:r>
                    </a:p>
                  </a:txBody>
                  <a:tcPr/>
                </a:tc>
                <a:tc>
                  <a:txBody>
                    <a:bodyPr/>
                    <a:lstStyle/>
                    <a:p>
                      <a:pPr algn="ctr"/>
                      <a:r>
                        <a:rPr lang="en-US" dirty="0"/>
                        <a:t>1.998</a:t>
                      </a:r>
                    </a:p>
                  </a:txBody>
                  <a:tcPr/>
                </a:tc>
                <a:extLst>
                  <a:ext uri="{0D108BD9-81ED-4DB2-BD59-A6C34878D82A}">
                    <a16:rowId xmlns:a16="http://schemas.microsoft.com/office/drawing/2014/main" val="3343165130"/>
                  </a:ext>
                </a:extLst>
              </a:tr>
              <a:tr h="484685">
                <a:tc>
                  <a:txBody>
                    <a:bodyPr/>
                    <a:lstStyle/>
                    <a:p>
                      <a:pPr algn="ctr"/>
                      <a:r>
                        <a:rPr lang="en-US" dirty="0"/>
                        <a:t>SE</a:t>
                      </a:r>
                    </a:p>
                  </a:txBody>
                  <a:tcPr/>
                </a:tc>
                <a:tc>
                  <a:txBody>
                    <a:bodyPr/>
                    <a:lstStyle/>
                    <a:p>
                      <a:pPr algn="ctr"/>
                      <a:r>
                        <a:rPr lang="en-US" dirty="0"/>
                        <a:t>.2827</a:t>
                      </a:r>
                    </a:p>
                  </a:txBody>
                  <a:tcPr/>
                </a:tc>
                <a:extLst>
                  <a:ext uri="{0D108BD9-81ED-4DB2-BD59-A6C34878D82A}">
                    <a16:rowId xmlns:a16="http://schemas.microsoft.com/office/drawing/2014/main" val="2139037856"/>
                  </a:ext>
                </a:extLst>
              </a:tr>
            </a:tbl>
          </a:graphicData>
        </a:graphic>
      </p:graphicFrame>
      <p:pic>
        <p:nvPicPr>
          <p:cNvPr id="3" name="Picture 2">
            <a:extLst>
              <a:ext uri="{FF2B5EF4-FFF2-40B4-BE49-F238E27FC236}">
                <a16:creationId xmlns:a16="http://schemas.microsoft.com/office/drawing/2014/main" id="{C84A2B11-DCA7-A84F-A70D-0C74D367ABBB}"/>
              </a:ext>
            </a:extLst>
          </p:cNvPr>
          <p:cNvPicPr>
            <a:picLocks noChangeAspect="1"/>
          </p:cNvPicPr>
          <p:nvPr/>
        </p:nvPicPr>
        <p:blipFill>
          <a:blip r:embed="rId2"/>
          <a:stretch>
            <a:fillRect/>
          </a:stretch>
        </p:blipFill>
        <p:spPr>
          <a:xfrm>
            <a:off x="468197" y="5164692"/>
            <a:ext cx="5080000" cy="698500"/>
          </a:xfrm>
          <a:prstGeom prst="rect">
            <a:avLst/>
          </a:prstGeom>
        </p:spPr>
      </p:pic>
      <p:pic>
        <p:nvPicPr>
          <p:cNvPr id="4" name="Picture 3">
            <a:extLst>
              <a:ext uri="{FF2B5EF4-FFF2-40B4-BE49-F238E27FC236}">
                <a16:creationId xmlns:a16="http://schemas.microsoft.com/office/drawing/2014/main" id="{51A51330-A53F-4D47-9C6C-D64ABE585FA4}"/>
              </a:ext>
            </a:extLst>
          </p:cNvPr>
          <p:cNvPicPr>
            <a:picLocks noChangeAspect="1"/>
          </p:cNvPicPr>
          <p:nvPr/>
        </p:nvPicPr>
        <p:blipFill>
          <a:blip r:embed="rId3"/>
          <a:stretch>
            <a:fillRect/>
          </a:stretch>
        </p:blipFill>
        <p:spPr>
          <a:xfrm>
            <a:off x="1574258" y="5883605"/>
            <a:ext cx="1739900" cy="457200"/>
          </a:xfrm>
          <a:prstGeom prst="rect">
            <a:avLst/>
          </a:prstGeom>
        </p:spPr>
      </p:pic>
      <p:pic>
        <p:nvPicPr>
          <p:cNvPr id="11" name="Picture 10">
            <a:extLst>
              <a:ext uri="{FF2B5EF4-FFF2-40B4-BE49-F238E27FC236}">
                <a16:creationId xmlns:a16="http://schemas.microsoft.com/office/drawing/2014/main" id="{FB9E81B7-0EA5-4042-8076-941AF0E8C307}"/>
              </a:ext>
            </a:extLst>
          </p:cNvPr>
          <p:cNvPicPr>
            <a:picLocks noChangeAspect="1"/>
          </p:cNvPicPr>
          <p:nvPr/>
        </p:nvPicPr>
        <p:blipFill>
          <a:blip r:embed="rId4"/>
          <a:stretch>
            <a:fillRect/>
          </a:stretch>
        </p:blipFill>
        <p:spPr>
          <a:xfrm>
            <a:off x="1964682" y="1760367"/>
            <a:ext cx="4570397" cy="2085976"/>
          </a:xfrm>
          <a:prstGeom prst="rect">
            <a:avLst/>
          </a:prstGeom>
        </p:spPr>
      </p:pic>
      <p:sp>
        <p:nvSpPr>
          <p:cNvPr id="12" name="TextBox 11">
            <a:extLst>
              <a:ext uri="{FF2B5EF4-FFF2-40B4-BE49-F238E27FC236}">
                <a16:creationId xmlns:a16="http://schemas.microsoft.com/office/drawing/2014/main" id="{67243176-BC70-2044-A5BF-9944E16A9E1B}"/>
              </a:ext>
            </a:extLst>
          </p:cNvPr>
          <p:cNvSpPr txBox="1"/>
          <p:nvPr/>
        </p:nvSpPr>
        <p:spPr>
          <a:xfrm>
            <a:off x="2662922" y="1335707"/>
            <a:ext cx="3173916" cy="369332"/>
          </a:xfrm>
          <a:prstGeom prst="rect">
            <a:avLst/>
          </a:prstGeom>
          <a:noFill/>
        </p:spPr>
        <p:txBody>
          <a:bodyPr wrap="square" rtlCol="0">
            <a:spAutoFit/>
          </a:bodyPr>
          <a:lstStyle/>
          <a:p>
            <a:pPr algn="ctr"/>
            <a:r>
              <a:rPr lang="en-US" b="1" dirty="0"/>
              <a:t>THEORETICAL</a:t>
            </a:r>
          </a:p>
        </p:txBody>
      </p:sp>
      <p:sp>
        <p:nvSpPr>
          <p:cNvPr id="13" name="TextBox 12">
            <a:extLst>
              <a:ext uri="{FF2B5EF4-FFF2-40B4-BE49-F238E27FC236}">
                <a16:creationId xmlns:a16="http://schemas.microsoft.com/office/drawing/2014/main" id="{95936FBC-FE32-3B4C-A941-7824BB56630D}"/>
              </a:ext>
            </a:extLst>
          </p:cNvPr>
          <p:cNvSpPr txBox="1"/>
          <p:nvPr/>
        </p:nvSpPr>
        <p:spPr>
          <a:xfrm>
            <a:off x="2662922" y="4283402"/>
            <a:ext cx="3173916" cy="369332"/>
          </a:xfrm>
          <a:prstGeom prst="rect">
            <a:avLst/>
          </a:prstGeom>
          <a:noFill/>
        </p:spPr>
        <p:txBody>
          <a:bodyPr wrap="square" rtlCol="0">
            <a:spAutoFit/>
          </a:bodyPr>
          <a:lstStyle/>
          <a:p>
            <a:pPr algn="ctr"/>
            <a:r>
              <a:rPr lang="en-US" b="1" dirty="0"/>
              <a:t>SIMULATION</a:t>
            </a:r>
          </a:p>
        </p:txBody>
      </p:sp>
    </p:spTree>
    <p:extLst>
      <p:ext uri="{BB962C8B-B14F-4D97-AF65-F5344CB8AC3E}">
        <p14:creationId xmlns:p14="http://schemas.microsoft.com/office/powerpoint/2010/main" val="260266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 Markdown: The Definitive Guide">
            <a:extLst>
              <a:ext uri="{FF2B5EF4-FFF2-40B4-BE49-F238E27FC236}">
                <a16:creationId xmlns:a16="http://schemas.microsoft.com/office/drawing/2014/main" id="{63D61CD4-96E3-A57D-2D25-76AE4DFF3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0"/>
            <a:ext cx="6083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458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FE5B9-EBD8-5668-FA89-43309490AED7}"/>
              </a:ext>
            </a:extLst>
          </p:cNvPr>
          <p:cNvSpPr>
            <a:spLocks noGrp="1"/>
          </p:cNvSpPr>
          <p:nvPr>
            <p:ph type="title"/>
          </p:nvPr>
        </p:nvSpPr>
        <p:spPr/>
        <p:txBody>
          <a:bodyPr/>
          <a:lstStyle/>
          <a:p>
            <a:r>
              <a:rPr lang="en-US" dirty="0"/>
              <a:t>Break Out!</a:t>
            </a:r>
          </a:p>
        </p:txBody>
      </p:sp>
      <p:sp>
        <p:nvSpPr>
          <p:cNvPr id="3" name="Content Placeholder 2">
            <a:extLst>
              <a:ext uri="{FF2B5EF4-FFF2-40B4-BE49-F238E27FC236}">
                <a16:creationId xmlns:a16="http://schemas.microsoft.com/office/drawing/2014/main" id="{03194026-A221-4787-A3D4-41204B764A52}"/>
              </a:ext>
            </a:extLst>
          </p:cNvPr>
          <p:cNvSpPr>
            <a:spLocks noGrp="1"/>
          </p:cNvSpPr>
          <p:nvPr>
            <p:ph idx="1"/>
          </p:nvPr>
        </p:nvSpPr>
        <p:spPr/>
        <p:txBody>
          <a:bodyPr/>
          <a:lstStyle/>
          <a:p>
            <a:pPr marL="514350" indent="-514350">
              <a:buAutoNum type="alphaUcPeriod"/>
            </a:pPr>
            <a:r>
              <a:rPr lang="en-US" dirty="0"/>
              <a:t>Create a normally distributed population of 10,000,000 subjects with mean 21 and standard deviation 7.09.</a:t>
            </a:r>
          </a:p>
          <a:p>
            <a:pPr marL="514350" indent="-514350">
              <a:buAutoNum type="alphaUcPeriod"/>
            </a:pPr>
            <a:r>
              <a:rPr lang="en-US" dirty="0"/>
              <a:t>Generate the sampling distribution of the sample mean for sample means from samples of size 7.  </a:t>
            </a:r>
          </a:p>
          <a:p>
            <a:pPr marL="514350" indent="-514350">
              <a:buAutoNum type="alphaUcPeriod"/>
            </a:pPr>
            <a:r>
              <a:rPr lang="en-US" dirty="0"/>
              <a:t>Given this distribution, what would you call “usual” and “unusual” values?  </a:t>
            </a:r>
            <a:r>
              <a:rPr lang="en-US"/>
              <a:t>Why?</a:t>
            </a:r>
            <a:endParaRPr lang="en-US" dirty="0"/>
          </a:p>
        </p:txBody>
      </p:sp>
    </p:spTree>
    <p:extLst>
      <p:ext uri="{BB962C8B-B14F-4D97-AF65-F5344CB8AC3E}">
        <p14:creationId xmlns:p14="http://schemas.microsoft.com/office/powerpoint/2010/main" val="109101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D812-179C-7940-B994-B44A139A35AD}"/>
              </a:ext>
            </a:extLst>
          </p:cNvPr>
          <p:cNvSpPr>
            <a:spLocks noGrp="1"/>
          </p:cNvSpPr>
          <p:nvPr>
            <p:ph type="title"/>
          </p:nvPr>
        </p:nvSpPr>
        <p:spPr/>
        <p:txBody>
          <a:bodyPr/>
          <a:lstStyle/>
          <a:p>
            <a:r>
              <a:rPr lang="en-US" dirty="0"/>
              <a:t>Flow of Live Session</a:t>
            </a:r>
          </a:p>
        </p:txBody>
      </p:sp>
      <p:sp>
        <p:nvSpPr>
          <p:cNvPr id="3" name="Content Placeholder 2">
            <a:extLst>
              <a:ext uri="{FF2B5EF4-FFF2-40B4-BE49-F238E27FC236}">
                <a16:creationId xmlns:a16="http://schemas.microsoft.com/office/drawing/2014/main" id="{5284895F-000E-784B-8482-2B4E27B9020D}"/>
              </a:ext>
            </a:extLst>
          </p:cNvPr>
          <p:cNvSpPr>
            <a:spLocks noGrp="1"/>
          </p:cNvSpPr>
          <p:nvPr>
            <p:ph idx="1"/>
          </p:nvPr>
        </p:nvSpPr>
        <p:spPr>
          <a:xfrm>
            <a:off x="200025" y="1690689"/>
            <a:ext cx="8658225" cy="4867274"/>
          </a:xfrm>
        </p:spPr>
        <p:txBody>
          <a:bodyPr>
            <a:normAutofit/>
          </a:bodyPr>
          <a:lstStyle/>
          <a:p>
            <a:r>
              <a:rPr lang="en-US" dirty="0"/>
              <a:t>Introductions (15 min)</a:t>
            </a:r>
          </a:p>
          <a:p>
            <a:r>
              <a:rPr lang="en-US" dirty="0"/>
              <a:t>Syllabus Questions and Brief Overview (10 min)</a:t>
            </a:r>
          </a:p>
          <a:p>
            <a:r>
              <a:rPr lang="en-US" dirty="0"/>
              <a:t>Data Science News of the Week (DSNOW)  (10 min)</a:t>
            </a:r>
          </a:p>
          <a:p>
            <a:r>
              <a:rPr lang="en-US" dirty="0"/>
              <a:t>DSNOW drawing for the semester (2 min)</a:t>
            </a:r>
          </a:p>
          <a:p>
            <a:r>
              <a:rPr lang="en-US" dirty="0"/>
              <a:t>Break Out 2 – CLT (15 min)</a:t>
            </a:r>
          </a:p>
          <a:p>
            <a:r>
              <a:rPr lang="en-US" dirty="0"/>
              <a:t>Break Out 1 – T-Test  (15 min)</a:t>
            </a:r>
          </a:p>
          <a:p>
            <a:pPr marL="457200" lvl="1" indent="0">
              <a:buNone/>
            </a:pPr>
            <a:endParaRPr lang="en-US" dirty="0"/>
          </a:p>
        </p:txBody>
      </p:sp>
      <p:pic>
        <p:nvPicPr>
          <p:cNvPr id="4" name="Picture 3">
            <a:extLst>
              <a:ext uri="{FF2B5EF4-FFF2-40B4-BE49-F238E27FC236}">
                <a16:creationId xmlns:a16="http://schemas.microsoft.com/office/drawing/2014/main" id="{C9F183AE-49B8-FF7B-F5D7-18B6705001D7}"/>
              </a:ext>
            </a:extLst>
          </p:cNvPr>
          <p:cNvPicPr>
            <a:picLocks noChangeAspect="1"/>
          </p:cNvPicPr>
          <p:nvPr/>
        </p:nvPicPr>
        <p:blipFill>
          <a:blip r:embed="rId2"/>
          <a:stretch>
            <a:fillRect/>
          </a:stretch>
        </p:blipFill>
        <p:spPr>
          <a:xfrm>
            <a:off x="685800" y="5399687"/>
            <a:ext cx="7772400" cy="367868"/>
          </a:xfrm>
          <a:prstGeom prst="rect">
            <a:avLst/>
          </a:prstGeom>
        </p:spPr>
      </p:pic>
    </p:spTree>
    <p:extLst>
      <p:ext uri="{BB962C8B-B14F-4D97-AF65-F5344CB8AC3E}">
        <p14:creationId xmlns:p14="http://schemas.microsoft.com/office/powerpoint/2010/main" val="3388319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nnouncing Quarto, a new scientific and technical publishing system - Posit">
            <a:extLst>
              <a:ext uri="{FF2B5EF4-FFF2-40B4-BE49-F238E27FC236}">
                <a16:creationId xmlns:a16="http://schemas.microsoft.com/office/drawing/2014/main" id="{B94EE36E-355C-2859-A427-8E6D9D85D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87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722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476CE7-B4FB-4902-DF7A-B06FD21E5628}"/>
              </a:ext>
            </a:extLst>
          </p:cNvPr>
          <p:cNvPicPr>
            <a:picLocks noChangeAspect="1"/>
          </p:cNvPicPr>
          <p:nvPr/>
        </p:nvPicPr>
        <p:blipFill>
          <a:blip r:embed="rId2"/>
          <a:stretch>
            <a:fillRect/>
          </a:stretch>
        </p:blipFill>
        <p:spPr>
          <a:xfrm>
            <a:off x="577075" y="266491"/>
            <a:ext cx="7989849" cy="6070593"/>
          </a:xfrm>
          <a:prstGeom prst="rect">
            <a:avLst/>
          </a:prstGeom>
        </p:spPr>
      </p:pic>
      <p:sp>
        <p:nvSpPr>
          <p:cNvPr id="6" name="TextBox 5">
            <a:extLst>
              <a:ext uri="{FF2B5EF4-FFF2-40B4-BE49-F238E27FC236}">
                <a16:creationId xmlns:a16="http://schemas.microsoft.com/office/drawing/2014/main" id="{F957C015-6886-1C55-85E2-B20177E19141}"/>
              </a:ext>
            </a:extLst>
          </p:cNvPr>
          <p:cNvSpPr txBox="1"/>
          <p:nvPr/>
        </p:nvSpPr>
        <p:spPr>
          <a:xfrm>
            <a:off x="133814" y="6604084"/>
            <a:ext cx="9144000" cy="253916"/>
          </a:xfrm>
          <a:prstGeom prst="rect">
            <a:avLst/>
          </a:prstGeom>
          <a:noFill/>
        </p:spPr>
        <p:txBody>
          <a:bodyPr wrap="square">
            <a:spAutoFit/>
          </a:bodyPr>
          <a:lstStyle/>
          <a:p>
            <a:r>
              <a:rPr lang="en-US" sz="1050" dirty="0"/>
              <a:t>https://</a:t>
            </a:r>
            <a:r>
              <a:rPr lang="en-US" sz="1050" dirty="0" err="1"/>
              <a:t>quarto.org</a:t>
            </a:r>
            <a:r>
              <a:rPr lang="en-US" sz="1050" dirty="0"/>
              <a:t>/docs/</a:t>
            </a:r>
            <a:r>
              <a:rPr lang="en-US" sz="1050" dirty="0" err="1"/>
              <a:t>faq</a:t>
            </a:r>
            <a:r>
              <a:rPr lang="en-US" sz="1050" dirty="0"/>
              <a:t>/</a:t>
            </a:r>
            <a:r>
              <a:rPr lang="en-US" sz="1050" dirty="0" err="1"/>
              <a:t>rmarkdown.html</a:t>
            </a:r>
            <a:r>
              <a:rPr lang="en-US" sz="1050" dirty="0"/>
              <a:t>#:~:text=Quarto%20offers%20an%20Extension%20mechanism,logic%20behind%20custom%20metadata%20fields.</a:t>
            </a:r>
          </a:p>
        </p:txBody>
      </p:sp>
    </p:spTree>
    <p:extLst>
      <p:ext uri="{BB962C8B-B14F-4D97-AF65-F5344CB8AC3E}">
        <p14:creationId xmlns:p14="http://schemas.microsoft.com/office/powerpoint/2010/main" val="3959132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ECCC-A0A0-DCE7-32E2-B636F2D19DAA}"/>
              </a:ext>
            </a:extLst>
          </p:cNvPr>
          <p:cNvSpPr>
            <a:spLocks noGrp="1"/>
          </p:cNvSpPr>
          <p:nvPr>
            <p:ph type="title"/>
          </p:nvPr>
        </p:nvSpPr>
        <p:spPr>
          <a:xfrm>
            <a:off x="628650" y="2495009"/>
            <a:ext cx="7886700" cy="1325563"/>
          </a:xfrm>
        </p:spPr>
        <p:txBody>
          <a:bodyPr/>
          <a:lstStyle/>
          <a:p>
            <a:r>
              <a:rPr lang="en-US" dirty="0"/>
              <a:t>ChatGPT4 Solution to CLT Exercise</a:t>
            </a:r>
          </a:p>
        </p:txBody>
      </p:sp>
    </p:spTree>
    <p:extLst>
      <p:ext uri="{BB962C8B-B14F-4D97-AF65-F5344CB8AC3E}">
        <p14:creationId xmlns:p14="http://schemas.microsoft.com/office/powerpoint/2010/main" val="1826583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ECCC-A0A0-DCE7-32E2-B636F2D19DAA}"/>
              </a:ext>
            </a:extLst>
          </p:cNvPr>
          <p:cNvSpPr>
            <a:spLocks noGrp="1"/>
          </p:cNvSpPr>
          <p:nvPr>
            <p:ph type="title"/>
          </p:nvPr>
        </p:nvSpPr>
        <p:spPr/>
        <p:txBody>
          <a:bodyPr/>
          <a:lstStyle/>
          <a:p>
            <a:r>
              <a:rPr lang="en-US" dirty="0"/>
              <a:t>ChatGPT4 Solution to CLT Exercise</a:t>
            </a:r>
          </a:p>
        </p:txBody>
      </p:sp>
      <p:sp>
        <p:nvSpPr>
          <p:cNvPr id="7" name="TextBox 6">
            <a:extLst>
              <a:ext uri="{FF2B5EF4-FFF2-40B4-BE49-F238E27FC236}">
                <a16:creationId xmlns:a16="http://schemas.microsoft.com/office/drawing/2014/main" id="{147AF499-6DAB-7524-F4B0-6F5197128D0A}"/>
              </a:ext>
            </a:extLst>
          </p:cNvPr>
          <p:cNvSpPr txBox="1"/>
          <p:nvPr/>
        </p:nvSpPr>
        <p:spPr>
          <a:xfrm>
            <a:off x="317809" y="1490426"/>
            <a:ext cx="8508381" cy="1815882"/>
          </a:xfrm>
          <a:prstGeom prst="rect">
            <a:avLst/>
          </a:prstGeom>
          <a:noFill/>
        </p:spPr>
        <p:txBody>
          <a:bodyPr wrap="square">
            <a:spAutoFit/>
          </a:bodyPr>
          <a:lstStyle/>
          <a:p>
            <a:r>
              <a:rPr lang="en-US" b="1" dirty="0"/>
              <a:t>CLT:</a:t>
            </a:r>
            <a:r>
              <a:rPr lang="en-US" dirty="0"/>
              <a:t> Using the central limit code from the </a:t>
            </a:r>
            <a:r>
              <a:rPr lang="en-US" dirty="0" err="1"/>
              <a:t>asynch</a:t>
            </a:r>
            <a:r>
              <a:rPr lang="en-US" dirty="0"/>
              <a:t> material (CLT2.Rmd), adapt the code and provide the following analysis:</a:t>
            </a:r>
          </a:p>
          <a:p>
            <a:pPr marL="971550" lvl="1" indent="-514350">
              <a:buAutoNum type="arabicPeriod"/>
            </a:pPr>
            <a:r>
              <a:rPr lang="en-US" sz="1200" dirty="0"/>
              <a:t>Adapt the code to generate a population of 10,000,000 from a chi-square distribution with 2 degrees of freedom.  This is a heavily right skewed distribution.  (Hint: </a:t>
            </a:r>
            <a:r>
              <a:rPr lang="en-US" sz="1200" dirty="0" err="1"/>
              <a:t>rchisq</a:t>
            </a:r>
            <a:r>
              <a:rPr lang="en-US" sz="1200" dirty="0"/>
              <a:t>()).  You will have to read up on this function and probably do some trial and error.  Being able to learn new functions and methods is a key skill.  </a:t>
            </a:r>
          </a:p>
          <a:p>
            <a:pPr marL="971550" lvl="1" indent="-514350">
              <a:buAutoNum type="arabicPeriod"/>
            </a:pPr>
            <a:r>
              <a:rPr lang="en-US" sz="1200" dirty="0"/>
              <a:t>Provide a histogram of this population… display the right skewness.</a:t>
            </a:r>
          </a:p>
          <a:p>
            <a:pPr marL="971550" lvl="1" indent="-514350">
              <a:buFontTx/>
              <a:buAutoNum type="arabicPeriod"/>
            </a:pPr>
            <a:r>
              <a:rPr lang="en-US" sz="1200" dirty="0"/>
              <a:t>Record the mean and standard deviation of this population.  </a:t>
            </a:r>
          </a:p>
          <a:p>
            <a:pPr marL="971550" lvl="1" indent="-514350">
              <a:buAutoNum type="arabicPeriod"/>
            </a:pPr>
            <a:endParaRPr lang="en-US" sz="1200" dirty="0"/>
          </a:p>
        </p:txBody>
      </p:sp>
      <p:pic>
        <p:nvPicPr>
          <p:cNvPr id="8" name="Picture 7">
            <a:extLst>
              <a:ext uri="{FF2B5EF4-FFF2-40B4-BE49-F238E27FC236}">
                <a16:creationId xmlns:a16="http://schemas.microsoft.com/office/drawing/2014/main" id="{B8506370-67B7-F118-716D-AE62B0E9AAC7}"/>
              </a:ext>
            </a:extLst>
          </p:cNvPr>
          <p:cNvPicPr>
            <a:picLocks noChangeAspect="1"/>
          </p:cNvPicPr>
          <p:nvPr/>
        </p:nvPicPr>
        <p:blipFill>
          <a:blip r:embed="rId2"/>
          <a:stretch>
            <a:fillRect/>
          </a:stretch>
        </p:blipFill>
        <p:spPr>
          <a:xfrm>
            <a:off x="317809" y="4670807"/>
            <a:ext cx="3415965" cy="2078345"/>
          </a:xfrm>
          <a:prstGeom prst="rect">
            <a:avLst/>
          </a:prstGeom>
        </p:spPr>
      </p:pic>
      <p:sp>
        <p:nvSpPr>
          <p:cNvPr id="10" name="TextBox 9">
            <a:extLst>
              <a:ext uri="{FF2B5EF4-FFF2-40B4-BE49-F238E27FC236}">
                <a16:creationId xmlns:a16="http://schemas.microsoft.com/office/drawing/2014/main" id="{ADD040A4-DA28-2F71-EDEF-BF5D6F3900DD}"/>
              </a:ext>
            </a:extLst>
          </p:cNvPr>
          <p:cNvSpPr txBox="1"/>
          <p:nvPr/>
        </p:nvSpPr>
        <p:spPr>
          <a:xfrm>
            <a:off x="317809" y="3144269"/>
            <a:ext cx="3328640" cy="1015663"/>
          </a:xfrm>
          <a:prstGeom prst="rect">
            <a:avLst/>
          </a:prstGeom>
          <a:noFill/>
        </p:spPr>
        <p:txBody>
          <a:bodyPr wrap="square">
            <a:spAutoFit/>
          </a:bodyPr>
          <a:lstStyle/>
          <a:p>
            <a:r>
              <a:rPr lang="en-US" sz="1200" dirty="0"/>
              <a:t># set seed for reproducibility</a:t>
            </a:r>
          </a:p>
          <a:p>
            <a:r>
              <a:rPr lang="en-US" sz="1200" dirty="0" err="1"/>
              <a:t>set.seed</a:t>
            </a:r>
            <a:r>
              <a:rPr lang="en-US" sz="1200" dirty="0"/>
              <a:t>(123)</a:t>
            </a:r>
          </a:p>
          <a:p>
            <a:r>
              <a:rPr lang="en-US" sz="1200" dirty="0"/>
              <a:t># generate 10,000,000 values from a chi-square </a:t>
            </a:r>
          </a:p>
          <a:p>
            <a:r>
              <a:rPr lang="en-US" sz="1200" dirty="0"/>
              <a:t># distribution with 2 degrees of freedom</a:t>
            </a:r>
          </a:p>
          <a:p>
            <a:r>
              <a:rPr lang="en-US" sz="1200" dirty="0"/>
              <a:t>population &lt;- </a:t>
            </a:r>
            <a:r>
              <a:rPr lang="en-US" sz="1200" dirty="0" err="1"/>
              <a:t>rchisq</a:t>
            </a:r>
            <a:r>
              <a:rPr lang="en-US" sz="1200" dirty="0"/>
              <a:t>(n = 10000000, </a:t>
            </a:r>
            <a:r>
              <a:rPr lang="en-US" sz="1200" dirty="0" err="1"/>
              <a:t>df</a:t>
            </a:r>
            <a:r>
              <a:rPr lang="en-US" sz="1200" dirty="0"/>
              <a:t> = 2)</a:t>
            </a:r>
          </a:p>
        </p:txBody>
      </p:sp>
      <p:sp>
        <p:nvSpPr>
          <p:cNvPr id="12" name="TextBox 11">
            <a:extLst>
              <a:ext uri="{FF2B5EF4-FFF2-40B4-BE49-F238E27FC236}">
                <a16:creationId xmlns:a16="http://schemas.microsoft.com/office/drawing/2014/main" id="{C30B87F4-5E97-C2E2-6061-910E20152F3A}"/>
              </a:ext>
            </a:extLst>
          </p:cNvPr>
          <p:cNvSpPr txBox="1"/>
          <p:nvPr/>
        </p:nvSpPr>
        <p:spPr>
          <a:xfrm>
            <a:off x="317809" y="4159932"/>
            <a:ext cx="7198113" cy="461665"/>
          </a:xfrm>
          <a:prstGeom prst="rect">
            <a:avLst/>
          </a:prstGeom>
          <a:noFill/>
        </p:spPr>
        <p:txBody>
          <a:bodyPr wrap="square">
            <a:spAutoFit/>
          </a:bodyPr>
          <a:lstStyle/>
          <a:p>
            <a:r>
              <a:rPr lang="en-US" sz="1200" dirty="0"/>
              <a:t># plot a histogram of the population</a:t>
            </a:r>
          </a:p>
          <a:p>
            <a:r>
              <a:rPr lang="en-US" sz="1200" dirty="0"/>
              <a:t>hist(population, breaks = 100, col = "gray", main = "Chi-square Distribution with 2 Degrees of Freedom")</a:t>
            </a:r>
          </a:p>
        </p:txBody>
      </p:sp>
      <p:sp>
        <p:nvSpPr>
          <p:cNvPr id="4" name="TextBox 3">
            <a:extLst>
              <a:ext uri="{FF2B5EF4-FFF2-40B4-BE49-F238E27FC236}">
                <a16:creationId xmlns:a16="http://schemas.microsoft.com/office/drawing/2014/main" id="{663F3761-D583-B502-A6AE-1562CE4EC817}"/>
              </a:ext>
            </a:extLst>
          </p:cNvPr>
          <p:cNvSpPr txBox="1"/>
          <p:nvPr/>
        </p:nvSpPr>
        <p:spPr>
          <a:xfrm>
            <a:off x="4071588" y="4675076"/>
            <a:ext cx="4598485" cy="1384995"/>
          </a:xfrm>
          <a:prstGeom prst="rect">
            <a:avLst/>
          </a:prstGeom>
          <a:noFill/>
        </p:spPr>
        <p:txBody>
          <a:bodyPr wrap="square">
            <a:spAutoFit/>
          </a:bodyPr>
          <a:lstStyle/>
          <a:p>
            <a:r>
              <a:rPr lang="en-US" sz="1200" dirty="0"/>
              <a:t># calculate the mean and standard deviation of the population</a:t>
            </a:r>
          </a:p>
          <a:p>
            <a:r>
              <a:rPr lang="en-US" sz="1200" dirty="0" err="1"/>
              <a:t>mean_population</a:t>
            </a:r>
            <a:r>
              <a:rPr lang="en-US" sz="1200" dirty="0"/>
              <a:t> &lt;- mean(population)</a:t>
            </a:r>
          </a:p>
          <a:p>
            <a:r>
              <a:rPr lang="en-US" sz="1200" dirty="0" err="1"/>
              <a:t>sd_population</a:t>
            </a:r>
            <a:r>
              <a:rPr lang="en-US" sz="1200" dirty="0"/>
              <a:t> &lt;- </a:t>
            </a:r>
            <a:r>
              <a:rPr lang="en-US" sz="1200" dirty="0" err="1"/>
              <a:t>sd</a:t>
            </a:r>
            <a:r>
              <a:rPr lang="en-US" sz="1200" dirty="0"/>
              <a:t>(population)</a:t>
            </a:r>
          </a:p>
          <a:p>
            <a:r>
              <a:rPr lang="en-US" sz="1200" dirty="0"/>
              <a:t># print the results</a:t>
            </a:r>
          </a:p>
          <a:p>
            <a:r>
              <a:rPr lang="en-US" sz="1200" dirty="0"/>
              <a:t>cat("Mean of population:", </a:t>
            </a:r>
            <a:r>
              <a:rPr lang="en-US" sz="1200" dirty="0" err="1"/>
              <a:t>mean_population</a:t>
            </a:r>
            <a:r>
              <a:rPr lang="en-US" sz="1200" dirty="0"/>
              <a:t>, "\n")</a:t>
            </a:r>
          </a:p>
          <a:p>
            <a:r>
              <a:rPr lang="en-US" sz="1200" dirty="0"/>
              <a:t>cat("Standard deviation of population:", </a:t>
            </a:r>
            <a:r>
              <a:rPr lang="en-US" sz="1200" dirty="0" err="1"/>
              <a:t>sd_population</a:t>
            </a:r>
            <a:r>
              <a:rPr lang="en-US" sz="1200" dirty="0"/>
              <a:t>, "\n")</a:t>
            </a:r>
          </a:p>
          <a:p>
            <a:endParaRPr lang="en-US" sz="1200" dirty="0"/>
          </a:p>
        </p:txBody>
      </p:sp>
      <p:pic>
        <p:nvPicPr>
          <p:cNvPr id="5" name="Picture 4">
            <a:extLst>
              <a:ext uri="{FF2B5EF4-FFF2-40B4-BE49-F238E27FC236}">
                <a16:creationId xmlns:a16="http://schemas.microsoft.com/office/drawing/2014/main" id="{E0F058D9-D0E5-36A0-308C-72DFD2E7897E}"/>
              </a:ext>
            </a:extLst>
          </p:cNvPr>
          <p:cNvPicPr>
            <a:picLocks noChangeAspect="1"/>
          </p:cNvPicPr>
          <p:nvPr/>
        </p:nvPicPr>
        <p:blipFill>
          <a:blip r:embed="rId3"/>
          <a:stretch>
            <a:fillRect/>
          </a:stretch>
        </p:blipFill>
        <p:spPr>
          <a:xfrm>
            <a:off x="4071588" y="5990365"/>
            <a:ext cx="4208274" cy="662078"/>
          </a:xfrm>
          <a:prstGeom prst="rect">
            <a:avLst/>
          </a:prstGeom>
        </p:spPr>
      </p:pic>
    </p:spTree>
    <p:extLst>
      <p:ext uri="{BB962C8B-B14F-4D97-AF65-F5344CB8AC3E}">
        <p14:creationId xmlns:p14="http://schemas.microsoft.com/office/powerpoint/2010/main" val="74391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796B-7F7B-57BF-87E2-85E14FE9FDB0}"/>
              </a:ext>
            </a:extLst>
          </p:cNvPr>
          <p:cNvSpPr>
            <a:spLocks noGrp="1"/>
          </p:cNvSpPr>
          <p:nvPr>
            <p:ph type="title"/>
          </p:nvPr>
        </p:nvSpPr>
        <p:spPr/>
        <p:txBody>
          <a:bodyPr/>
          <a:lstStyle/>
          <a:p>
            <a:r>
              <a:rPr lang="en-US" dirty="0"/>
              <a:t>ChatGPT4 Solution to CLT Exercise</a:t>
            </a:r>
          </a:p>
        </p:txBody>
      </p:sp>
      <p:sp>
        <p:nvSpPr>
          <p:cNvPr id="5" name="TextBox 4">
            <a:extLst>
              <a:ext uri="{FF2B5EF4-FFF2-40B4-BE49-F238E27FC236}">
                <a16:creationId xmlns:a16="http://schemas.microsoft.com/office/drawing/2014/main" id="{DE92604C-F4EF-0FCF-1953-D72EF5F1D8F8}"/>
              </a:ext>
            </a:extLst>
          </p:cNvPr>
          <p:cNvSpPr txBox="1"/>
          <p:nvPr/>
        </p:nvSpPr>
        <p:spPr>
          <a:xfrm>
            <a:off x="328961" y="1869109"/>
            <a:ext cx="8486078" cy="1754326"/>
          </a:xfrm>
          <a:prstGeom prst="rect">
            <a:avLst/>
          </a:prstGeom>
          <a:noFill/>
        </p:spPr>
        <p:txBody>
          <a:bodyPr wrap="square">
            <a:spAutoFit/>
          </a:bodyPr>
          <a:lstStyle/>
          <a:p>
            <a:pPr marL="514350" indent="-514350">
              <a:buAutoNum type="arabicPeriod"/>
            </a:pPr>
            <a:r>
              <a:rPr lang="en-US" sz="1200" b="1" dirty="0"/>
              <a:t>CLT:</a:t>
            </a:r>
            <a:r>
              <a:rPr lang="en-US" sz="1200" dirty="0"/>
              <a:t> Using the central limit code from the </a:t>
            </a:r>
            <a:r>
              <a:rPr lang="en-US" sz="1200" dirty="0" err="1"/>
              <a:t>asynch</a:t>
            </a:r>
            <a:r>
              <a:rPr lang="en-US" sz="1200" dirty="0"/>
              <a:t> material (CLT2.Rmd), adapt the code and provide the following analysis:</a:t>
            </a:r>
          </a:p>
          <a:p>
            <a:pPr marL="971550" lvl="1" indent="-514350">
              <a:buAutoNum type="arabicPeriod"/>
            </a:pPr>
            <a:r>
              <a:rPr lang="en-US" sz="1200" dirty="0">
                <a:solidFill>
                  <a:schemeClr val="bg2">
                    <a:lumMod val="75000"/>
                  </a:schemeClr>
                </a:solidFill>
              </a:rPr>
              <a:t>Adapt the code to generate a population of 10,000,000 from a chi-square distribution with 2 degrees of freedom.  This is a heavily right skewed distribution.  (Hint: </a:t>
            </a:r>
            <a:r>
              <a:rPr lang="en-US" sz="1200" dirty="0" err="1">
                <a:solidFill>
                  <a:schemeClr val="bg2">
                    <a:lumMod val="75000"/>
                  </a:schemeClr>
                </a:solidFill>
              </a:rPr>
              <a:t>rchisq</a:t>
            </a:r>
            <a:r>
              <a:rPr lang="en-US" sz="1200" dirty="0">
                <a:solidFill>
                  <a:schemeClr val="bg2">
                    <a:lumMod val="75000"/>
                  </a:schemeClr>
                </a:solidFill>
              </a:rPr>
              <a:t>()).  You will have to read up on this function and probably do some trial and error.  Being able to learn new functions and methods is a key skill.  </a:t>
            </a:r>
          </a:p>
          <a:p>
            <a:pPr marL="971550" lvl="1" indent="-514350">
              <a:buAutoNum type="arabicPeriod"/>
            </a:pPr>
            <a:r>
              <a:rPr lang="en-US" sz="1200" dirty="0">
                <a:solidFill>
                  <a:schemeClr val="bg2">
                    <a:lumMod val="75000"/>
                  </a:schemeClr>
                </a:solidFill>
              </a:rPr>
              <a:t>Provide a histogram of this population… display the right skewness.</a:t>
            </a:r>
          </a:p>
          <a:p>
            <a:pPr marL="971550" lvl="1" indent="-514350">
              <a:buAutoNum type="arabicPeriod"/>
            </a:pPr>
            <a:r>
              <a:rPr lang="en-US" sz="1200" dirty="0">
                <a:solidFill>
                  <a:schemeClr val="bg2">
                    <a:lumMod val="75000"/>
                  </a:schemeClr>
                </a:solidFill>
              </a:rPr>
              <a:t>Record the mean and standard deviation of this population.  </a:t>
            </a:r>
          </a:p>
          <a:p>
            <a:pPr marL="971550" lvl="1" indent="-514350">
              <a:buAutoNum type="arabicPeriod"/>
            </a:pPr>
            <a:r>
              <a:rPr lang="en-US" sz="1200" dirty="0"/>
              <a:t>According to the central limit theorem, what should be the approximate distribution of sample means of size 50 from this right skewed population?  What should be the mean and standard error of the mean (standard deviation of the distribution of sample means)?  </a:t>
            </a:r>
          </a:p>
        </p:txBody>
      </p:sp>
      <p:pic>
        <p:nvPicPr>
          <p:cNvPr id="6" name="Picture 5">
            <a:extLst>
              <a:ext uri="{FF2B5EF4-FFF2-40B4-BE49-F238E27FC236}">
                <a16:creationId xmlns:a16="http://schemas.microsoft.com/office/drawing/2014/main" id="{74628BDC-4EB2-215D-DA7B-B93C9F28772C}"/>
              </a:ext>
            </a:extLst>
          </p:cNvPr>
          <p:cNvPicPr>
            <a:picLocks noChangeAspect="1"/>
          </p:cNvPicPr>
          <p:nvPr/>
        </p:nvPicPr>
        <p:blipFill>
          <a:blip r:embed="rId2"/>
          <a:stretch>
            <a:fillRect/>
          </a:stretch>
        </p:blipFill>
        <p:spPr>
          <a:xfrm>
            <a:off x="328961" y="3801855"/>
            <a:ext cx="4243039" cy="2699313"/>
          </a:xfrm>
          <a:prstGeom prst="rect">
            <a:avLst/>
          </a:prstGeom>
        </p:spPr>
      </p:pic>
      <p:pic>
        <p:nvPicPr>
          <p:cNvPr id="7" name="Picture 6">
            <a:extLst>
              <a:ext uri="{FF2B5EF4-FFF2-40B4-BE49-F238E27FC236}">
                <a16:creationId xmlns:a16="http://schemas.microsoft.com/office/drawing/2014/main" id="{3844DC67-B184-EF79-2BD9-805AB8B9D011}"/>
              </a:ext>
            </a:extLst>
          </p:cNvPr>
          <p:cNvPicPr>
            <a:picLocks noChangeAspect="1"/>
          </p:cNvPicPr>
          <p:nvPr/>
        </p:nvPicPr>
        <p:blipFill>
          <a:blip r:embed="rId3"/>
          <a:stretch>
            <a:fillRect/>
          </a:stretch>
        </p:blipFill>
        <p:spPr>
          <a:xfrm>
            <a:off x="4705350" y="3801855"/>
            <a:ext cx="4243039" cy="1822514"/>
          </a:xfrm>
          <a:prstGeom prst="rect">
            <a:avLst/>
          </a:prstGeom>
        </p:spPr>
      </p:pic>
    </p:spTree>
    <p:extLst>
      <p:ext uri="{BB962C8B-B14F-4D97-AF65-F5344CB8AC3E}">
        <p14:creationId xmlns:p14="http://schemas.microsoft.com/office/powerpoint/2010/main" val="22538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796B-7F7B-57BF-87E2-85E14FE9FDB0}"/>
              </a:ext>
            </a:extLst>
          </p:cNvPr>
          <p:cNvSpPr>
            <a:spLocks noGrp="1"/>
          </p:cNvSpPr>
          <p:nvPr>
            <p:ph type="title"/>
          </p:nvPr>
        </p:nvSpPr>
        <p:spPr/>
        <p:txBody>
          <a:bodyPr/>
          <a:lstStyle/>
          <a:p>
            <a:r>
              <a:rPr lang="en-US" dirty="0"/>
              <a:t>ChatGPT4 Solution to CLT Exercise</a:t>
            </a:r>
          </a:p>
        </p:txBody>
      </p:sp>
      <p:sp>
        <p:nvSpPr>
          <p:cNvPr id="5" name="TextBox 4">
            <a:extLst>
              <a:ext uri="{FF2B5EF4-FFF2-40B4-BE49-F238E27FC236}">
                <a16:creationId xmlns:a16="http://schemas.microsoft.com/office/drawing/2014/main" id="{DE92604C-F4EF-0FCF-1953-D72EF5F1D8F8}"/>
              </a:ext>
            </a:extLst>
          </p:cNvPr>
          <p:cNvSpPr txBox="1"/>
          <p:nvPr/>
        </p:nvSpPr>
        <p:spPr>
          <a:xfrm>
            <a:off x="328961" y="1322228"/>
            <a:ext cx="8486078" cy="2123658"/>
          </a:xfrm>
          <a:prstGeom prst="rect">
            <a:avLst/>
          </a:prstGeom>
          <a:noFill/>
        </p:spPr>
        <p:txBody>
          <a:bodyPr wrap="square">
            <a:spAutoFit/>
          </a:bodyPr>
          <a:lstStyle/>
          <a:p>
            <a:pPr marL="514350" indent="-514350">
              <a:buAutoNum type="arabicPeriod"/>
            </a:pPr>
            <a:r>
              <a:rPr lang="en-US" sz="1200" b="1" dirty="0"/>
              <a:t>CLT:</a:t>
            </a:r>
            <a:r>
              <a:rPr lang="en-US" sz="1200" dirty="0"/>
              <a:t> Using the central limit code from the </a:t>
            </a:r>
            <a:r>
              <a:rPr lang="en-US" sz="1200" dirty="0" err="1"/>
              <a:t>asynch</a:t>
            </a:r>
            <a:r>
              <a:rPr lang="en-US" sz="1200" dirty="0"/>
              <a:t> material (CLT2.Rmd), adapt the code and provide the following analysis:</a:t>
            </a:r>
          </a:p>
          <a:p>
            <a:pPr marL="971550" lvl="1" indent="-514350">
              <a:buAutoNum type="arabicPeriod"/>
            </a:pPr>
            <a:r>
              <a:rPr lang="en-US" sz="1200" dirty="0">
                <a:solidFill>
                  <a:schemeClr val="bg2">
                    <a:lumMod val="75000"/>
                  </a:schemeClr>
                </a:solidFill>
              </a:rPr>
              <a:t>Adapt the code to generate a population of 10,000,000 from a chi-square distribution with 2 degrees of freedom.  This is a heavily right skewed distribution.  (Hint: </a:t>
            </a:r>
            <a:r>
              <a:rPr lang="en-US" sz="1200" dirty="0" err="1">
                <a:solidFill>
                  <a:schemeClr val="bg2">
                    <a:lumMod val="75000"/>
                  </a:schemeClr>
                </a:solidFill>
              </a:rPr>
              <a:t>rchisq</a:t>
            </a:r>
            <a:r>
              <a:rPr lang="en-US" sz="1200" dirty="0">
                <a:solidFill>
                  <a:schemeClr val="bg2">
                    <a:lumMod val="75000"/>
                  </a:schemeClr>
                </a:solidFill>
              </a:rPr>
              <a:t>()).  You will have to read up on this function and probably do some trial and error.  Being able to learn new functions and methods is a key skill.  </a:t>
            </a:r>
          </a:p>
          <a:p>
            <a:pPr marL="971550" lvl="1" indent="-514350">
              <a:buAutoNum type="arabicPeriod"/>
            </a:pPr>
            <a:r>
              <a:rPr lang="en-US" sz="1200" dirty="0">
                <a:solidFill>
                  <a:schemeClr val="bg2">
                    <a:lumMod val="75000"/>
                  </a:schemeClr>
                </a:solidFill>
              </a:rPr>
              <a:t>Provide a histogram of this population… display the right skewness.</a:t>
            </a:r>
          </a:p>
          <a:p>
            <a:pPr marL="971550" lvl="1" indent="-514350">
              <a:buAutoNum type="arabicPeriod"/>
            </a:pPr>
            <a:r>
              <a:rPr lang="en-US" sz="1200" dirty="0">
                <a:solidFill>
                  <a:schemeClr val="bg2">
                    <a:lumMod val="75000"/>
                  </a:schemeClr>
                </a:solidFill>
              </a:rPr>
              <a:t>Record the mean and standard deviation of this population.  </a:t>
            </a:r>
          </a:p>
          <a:p>
            <a:pPr marL="971550" lvl="1" indent="-514350">
              <a:buAutoNum type="arabicPeriod"/>
            </a:pPr>
            <a:r>
              <a:rPr lang="en-US" sz="1200" dirty="0">
                <a:solidFill>
                  <a:schemeClr val="bg2">
                    <a:lumMod val="75000"/>
                  </a:schemeClr>
                </a:solidFill>
              </a:rPr>
              <a:t>According to the central limit theorem, what should be the approximate distribution of sample means of size 50 from this right skewed population?  What should be the mean and standard error of the mean (standard deviation of the distribution of sample means)?  </a:t>
            </a:r>
          </a:p>
          <a:p>
            <a:pPr marL="971550" lvl="1" indent="-514350">
              <a:buAutoNum type="arabicPeriod"/>
            </a:pPr>
            <a:r>
              <a:rPr lang="en-US" sz="1200" dirty="0"/>
              <a:t>Now let’s check this: Adapt the CLT code to draw 10,000 means each of size 50 from this population and provide the sampling distribution of this sample mean.  Provide a histogram of these 10,000 sample means.</a:t>
            </a:r>
          </a:p>
        </p:txBody>
      </p:sp>
      <p:sp>
        <p:nvSpPr>
          <p:cNvPr id="4" name="TextBox 3">
            <a:extLst>
              <a:ext uri="{FF2B5EF4-FFF2-40B4-BE49-F238E27FC236}">
                <a16:creationId xmlns:a16="http://schemas.microsoft.com/office/drawing/2014/main" id="{56C4C3CC-0981-BF9E-1B37-AFD955D0EE04}"/>
              </a:ext>
            </a:extLst>
          </p:cNvPr>
          <p:cNvSpPr txBox="1"/>
          <p:nvPr/>
        </p:nvSpPr>
        <p:spPr>
          <a:xfrm>
            <a:off x="245327" y="3875879"/>
            <a:ext cx="5386039" cy="2677656"/>
          </a:xfrm>
          <a:prstGeom prst="rect">
            <a:avLst/>
          </a:prstGeom>
          <a:noFill/>
        </p:spPr>
        <p:txBody>
          <a:bodyPr wrap="square">
            <a:spAutoFit/>
          </a:bodyPr>
          <a:lstStyle/>
          <a:p>
            <a:r>
              <a:rPr lang="en-US" sz="1200" dirty="0"/>
              <a:t># set seed for reproducibility</a:t>
            </a:r>
          </a:p>
          <a:p>
            <a:r>
              <a:rPr lang="en-US" sz="1200" dirty="0" err="1"/>
              <a:t>set.seed</a:t>
            </a:r>
            <a:r>
              <a:rPr lang="en-US" sz="1200" dirty="0"/>
              <a:t>(123)</a:t>
            </a:r>
          </a:p>
          <a:p>
            <a:endParaRPr lang="en-US" sz="1200" dirty="0"/>
          </a:p>
          <a:p>
            <a:r>
              <a:rPr lang="en-US" sz="1200" dirty="0"/>
              <a:t># draw 10,000 samples of size 50 from the population</a:t>
            </a:r>
          </a:p>
          <a:p>
            <a:r>
              <a:rPr lang="en-US" sz="1200" dirty="0" err="1"/>
              <a:t>n_samples</a:t>
            </a:r>
            <a:r>
              <a:rPr lang="en-US" sz="1200" dirty="0"/>
              <a:t> &lt;- 10000</a:t>
            </a:r>
          </a:p>
          <a:p>
            <a:r>
              <a:rPr lang="en-US" sz="1200" dirty="0" err="1"/>
              <a:t>sample_size</a:t>
            </a:r>
            <a:r>
              <a:rPr lang="en-US" sz="1200" dirty="0"/>
              <a:t> &lt;- 50</a:t>
            </a:r>
          </a:p>
          <a:p>
            <a:r>
              <a:rPr lang="en-US" sz="1200" dirty="0"/>
              <a:t>samples &lt;- matrix(</a:t>
            </a:r>
            <a:r>
              <a:rPr lang="en-US" sz="1200" dirty="0" err="1"/>
              <a:t>rchisq</a:t>
            </a:r>
            <a:r>
              <a:rPr lang="en-US" sz="1200" dirty="0"/>
              <a:t>(</a:t>
            </a:r>
            <a:r>
              <a:rPr lang="en-US" sz="1200" dirty="0" err="1"/>
              <a:t>n_samples</a:t>
            </a:r>
            <a:r>
              <a:rPr lang="en-US" sz="1200" dirty="0"/>
              <a:t> * </a:t>
            </a:r>
            <a:r>
              <a:rPr lang="en-US" sz="1200" dirty="0" err="1"/>
              <a:t>sample_size</a:t>
            </a:r>
            <a:r>
              <a:rPr lang="en-US" sz="1200" dirty="0"/>
              <a:t>, </a:t>
            </a:r>
            <a:r>
              <a:rPr lang="en-US" sz="1200" dirty="0" err="1"/>
              <a:t>df</a:t>
            </a:r>
            <a:r>
              <a:rPr lang="en-US" sz="1200" dirty="0"/>
              <a:t> = 2), </a:t>
            </a:r>
            <a:r>
              <a:rPr lang="en-US" sz="1200" dirty="0" err="1"/>
              <a:t>ncol</a:t>
            </a:r>
            <a:r>
              <a:rPr lang="en-US" sz="1200" dirty="0"/>
              <a:t> = </a:t>
            </a:r>
            <a:r>
              <a:rPr lang="en-US" sz="1200" dirty="0" err="1"/>
              <a:t>sample_size</a:t>
            </a:r>
            <a:r>
              <a:rPr lang="en-US" sz="1200" dirty="0"/>
              <a:t>)</a:t>
            </a:r>
          </a:p>
          <a:p>
            <a:endParaRPr lang="en-US" sz="1200" dirty="0"/>
          </a:p>
          <a:p>
            <a:r>
              <a:rPr lang="en-US" sz="1200" dirty="0"/>
              <a:t># calculate the mean of each sample</a:t>
            </a:r>
          </a:p>
          <a:p>
            <a:r>
              <a:rPr lang="en-US" sz="1200" dirty="0" err="1"/>
              <a:t>sample_means</a:t>
            </a:r>
            <a:r>
              <a:rPr lang="en-US" sz="1200" dirty="0"/>
              <a:t> &lt;- apply(samples, 1, mean)</a:t>
            </a:r>
          </a:p>
          <a:p>
            <a:endParaRPr lang="en-US" sz="1200" dirty="0"/>
          </a:p>
          <a:p>
            <a:r>
              <a:rPr lang="en-US" sz="1200" dirty="0"/>
              <a:t># plot a histogram of the sample means</a:t>
            </a:r>
          </a:p>
          <a:p>
            <a:r>
              <a:rPr lang="en-US" sz="1200" dirty="0"/>
              <a:t>hist(</a:t>
            </a:r>
            <a:r>
              <a:rPr lang="en-US" sz="1200" dirty="0" err="1"/>
              <a:t>sample_means</a:t>
            </a:r>
            <a:r>
              <a:rPr lang="en-US" sz="1200" dirty="0"/>
              <a:t>, breaks = 100, col = "gray", main = "Sampling Distribution of Sample Means")</a:t>
            </a:r>
          </a:p>
        </p:txBody>
      </p:sp>
      <p:pic>
        <p:nvPicPr>
          <p:cNvPr id="8" name="Picture 7">
            <a:extLst>
              <a:ext uri="{FF2B5EF4-FFF2-40B4-BE49-F238E27FC236}">
                <a16:creationId xmlns:a16="http://schemas.microsoft.com/office/drawing/2014/main" id="{C332D881-64BB-4F29-F42A-5E210904D82D}"/>
              </a:ext>
            </a:extLst>
          </p:cNvPr>
          <p:cNvPicPr>
            <a:picLocks noChangeAspect="1"/>
          </p:cNvPicPr>
          <p:nvPr/>
        </p:nvPicPr>
        <p:blipFill>
          <a:blip r:embed="rId2"/>
          <a:stretch>
            <a:fillRect/>
          </a:stretch>
        </p:blipFill>
        <p:spPr>
          <a:xfrm>
            <a:off x="5628376" y="4245290"/>
            <a:ext cx="3186663" cy="1938833"/>
          </a:xfrm>
          <a:prstGeom prst="rect">
            <a:avLst/>
          </a:prstGeom>
        </p:spPr>
      </p:pic>
    </p:spTree>
    <p:extLst>
      <p:ext uri="{BB962C8B-B14F-4D97-AF65-F5344CB8AC3E}">
        <p14:creationId xmlns:p14="http://schemas.microsoft.com/office/powerpoint/2010/main" val="3184558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796B-7F7B-57BF-87E2-85E14FE9FDB0}"/>
              </a:ext>
            </a:extLst>
          </p:cNvPr>
          <p:cNvSpPr>
            <a:spLocks noGrp="1"/>
          </p:cNvSpPr>
          <p:nvPr>
            <p:ph type="title"/>
          </p:nvPr>
        </p:nvSpPr>
        <p:spPr/>
        <p:txBody>
          <a:bodyPr/>
          <a:lstStyle/>
          <a:p>
            <a:r>
              <a:rPr lang="en-US" dirty="0"/>
              <a:t>ChatGPT4 Solution to CLT Exercise</a:t>
            </a:r>
          </a:p>
        </p:txBody>
      </p:sp>
      <p:sp>
        <p:nvSpPr>
          <p:cNvPr id="5" name="TextBox 4">
            <a:extLst>
              <a:ext uri="{FF2B5EF4-FFF2-40B4-BE49-F238E27FC236}">
                <a16:creationId xmlns:a16="http://schemas.microsoft.com/office/drawing/2014/main" id="{DE92604C-F4EF-0FCF-1953-D72EF5F1D8F8}"/>
              </a:ext>
            </a:extLst>
          </p:cNvPr>
          <p:cNvSpPr txBox="1"/>
          <p:nvPr/>
        </p:nvSpPr>
        <p:spPr>
          <a:xfrm>
            <a:off x="328961" y="1322228"/>
            <a:ext cx="8486078" cy="2308324"/>
          </a:xfrm>
          <a:prstGeom prst="rect">
            <a:avLst/>
          </a:prstGeom>
          <a:noFill/>
        </p:spPr>
        <p:txBody>
          <a:bodyPr wrap="square">
            <a:spAutoFit/>
          </a:bodyPr>
          <a:lstStyle/>
          <a:p>
            <a:pPr marL="514350" indent="-514350">
              <a:buAutoNum type="arabicPeriod"/>
            </a:pPr>
            <a:r>
              <a:rPr lang="en-US" sz="1200" b="1" dirty="0"/>
              <a:t>CLT:</a:t>
            </a:r>
            <a:r>
              <a:rPr lang="en-US" sz="1200" dirty="0"/>
              <a:t> Using the central limit code from the </a:t>
            </a:r>
            <a:r>
              <a:rPr lang="en-US" sz="1200" dirty="0" err="1"/>
              <a:t>asynch</a:t>
            </a:r>
            <a:r>
              <a:rPr lang="en-US" sz="1200" dirty="0"/>
              <a:t> material (CLT2.Rmd), adapt the code and provide the following analysis:</a:t>
            </a:r>
          </a:p>
          <a:p>
            <a:pPr marL="971550" lvl="1" indent="-514350">
              <a:buAutoNum type="arabicPeriod"/>
            </a:pPr>
            <a:r>
              <a:rPr lang="en-US" sz="1200" dirty="0">
                <a:solidFill>
                  <a:schemeClr val="bg2">
                    <a:lumMod val="75000"/>
                  </a:schemeClr>
                </a:solidFill>
              </a:rPr>
              <a:t>Adapt the code to generate a population of 10,000,000 from a chi-square distribution with 2 degrees of freedom.  This is a heavily right skewed distribution.  (Hint: </a:t>
            </a:r>
            <a:r>
              <a:rPr lang="en-US" sz="1200" dirty="0" err="1">
                <a:solidFill>
                  <a:schemeClr val="bg2">
                    <a:lumMod val="75000"/>
                  </a:schemeClr>
                </a:solidFill>
              </a:rPr>
              <a:t>rchisq</a:t>
            </a:r>
            <a:r>
              <a:rPr lang="en-US" sz="1200" dirty="0">
                <a:solidFill>
                  <a:schemeClr val="bg2">
                    <a:lumMod val="75000"/>
                  </a:schemeClr>
                </a:solidFill>
              </a:rPr>
              <a:t>()).  You will have to read up on this function and probably do some trial and error.  Being able to learn new functions and methods is a key skill.  </a:t>
            </a:r>
          </a:p>
          <a:p>
            <a:pPr marL="971550" lvl="1" indent="-514350">
              <a:buAutoNum type="arabicPeriod"/>
            </a:pPr>
            <a:r>
              <a:rPr lang="en-US" sz="1200" dirty="0">
                <a:solidFill>
                  <a:schemeClr val="bg2">
                    <a:lumMod val="75000"/>
                  </a:schemeClr>
                </a:solidFill>
              </a:rPr>
              <a:t>Provide a histogram of this population… display the right skewness.</a:t>
            </a:r>
          </a:p>
          <a:p>
            <a:pPr marL="971550" lvl="1" indent="-514350">
              <a:buAutoNum type="arabicPeriod"/>
            </a:pPr>
            <a:r>
              <a:rPr lang="en-US" sz="1200" dirty="0">
                <a:solidFill>
                  <a:schemeClr val="bg2">
                    <a:lumMod val="75000"/>
                  </a:schemeClr>
                </a:solidFill>
              </a:rPr>
              <a:t>Record the mean and standard deviation of this population.  </a:t>
            </a:r>
          </a:p>
          <a:p>
            <a:pPr marL="971550" lvl="1" indent="-514350">
              <a:buAutoNum type="arabicPeriod"/>
            </a:pPr>
            <a:r>
              <a:rPr lang="en-US" sz="1200" dirty="0">
                <a:solidFill>
                  <a:schemeClr val="bg2">
                    <a:lumMod val="75000"/>
                  </a:schemeClr>
                </a:solidFill>
              </a:rPr>
              <a:t>According to the central limit theorem, what should be the approximate distribution of sample means of size 50 from this right skewed population?  What should be the mean and standard error of the mean (standard deviation of the distribution of sample means)?  </a:t>
            </a:r>
          </a:p>
          <a:p>
            <a:pPr marL="971550" lvl="1" indent="-514350">
              <a:buAutoNum type="arabicPeriod"/>
            </a:pPr>
            <a:r>
              <a:rPr lang="en-US" sz="1200" dirty="0"/>
              <a:t>Now let’s check this: Adapt the CLT code to draw 10,000 means each of size 50 from this population and provide the sampling distribution of this sample mean.  Provide a histogram of these 10,000 sample means.</a:t>
            </a:r>
          </a:p>
          <a:p>
            <a:pPr marL="971550" lvl="1" indent="-514350">
              <a:buAutoNum type="arabicPeriod"/>
            </a:pPr>
            <a:r>
              <a:rPr lang="en-US" sz="1200" dirty="0"/>
              <a:t>What is the mean and standard deviation of these 10,000 sample means?  </a:t>
            </a:r>
          </a:p>
        </p:txBody>
      </p:sp>
      <p:pic>
        <p:nvPicPr>
          <p:cNvPr id="8" name="Picture 7">
            <a:extLst>
              <a:ext uri="{FF2B5EF4-FFF2-40B4-BE49-F238E27FC236}">
                <a16:creationId xmlns:a16="http://schemas.microsoft.com/office/drawing/2014/main" id="{C332D881-64BB-4F29-F42A-5E210904D82D}"/>
              </a:ext>
            </a:extLst>
          </p:cNvPr>
          <p:cNvPicPr>
            <a:picLocks noChangeAspect="1"/>
          </p:cNvPicPr>
          <p:nvPr/>
        </p:nvPicPr>
        <p:blipFill>
          <a:blip r:embed="rId2"/>
          <a:stretch>
            <a:fillRect/>
          </a:stretch>
        </p:blipFill>
        <p:spPr>
          <a:xfrm>
            <a:off x="540834" y="4127463"/>
            <a:ext cx="3320897" cy="2020504"/>
          </a:xfrm>
          <a:prstGeom prst="rect">
            <a:avLst/>
          </a:prstGeom>
        </p:spPr>
      </p:pic>
      <p:pic>
        <p:nvPicPr>
          <p:cNvPr id="3" name="Picture 2">
            <a:extLst>
              <a:ext uri="{FF2B5EF4-FFF2-40B4-BE49-F238E27FC236}">
                <a16:creationId xmlns:a16="http://schemas.microsoft.com/office/drawing/2014/main" id="{B3B20DAD-E957-3E3D-17E9-BC317B656599}"/>
              </a:ext>
            </a:extLst>
          </p:cNvPr>
          <p:cNvPicPr>
            <a:picLocks noChangeAspect="1"/>
          </p:cNvPicPr>
          <p:nvPr/>
        </p:nvPicPr>
        <p:blipFill>
          <a:blip r:embed="rId3"/>
          <a:stretch>
            <a:fillRect/>
          </a:stretch>
        </p:blipFill>
        <p:spPr>
          <a:xfrm>
            <a:off x="3696502" y="5698273"/>
            <a:ext cx="4906664" cy="899389"/>
          </a:xfrm>
          <a:prstGeom prst="rect">
            <a:avLst/>
          </a:prstGeom>
        </p:spPr>
      </p:pic>
      <p:sp>
        <p:nvSpPr>
          <p:cNvPr id="7" name="TextBox 6">
            <a:extLst>
              <a:ext uri="{FF2B5EF4-FFF2-40B4-BE49-F238E27FC236}">
                <a16:creationId xmlns:a16="http://schemas.microsoft.com/office/drawing/2014/main" id="{AB0F797E-16FE-BACC-E771-AF89BE61AB43}"/>
              </a:ext>
            </a:extLst>
          </p:cNvPr>
          <p:cNvSpPr txBox="1"/>
          <p:nvPr/>
        </p:nvSpPr>
        <p:spPr>
          <a:xfrm>
            <a:off x="3696502" y="3895206"/>
            <a:ext cx="5374888" cy="1384995"/>
          </a:xfrm>
          <a:prstGeom prst="rect">
            <a:avLst/>
          </a:prstGeom>
          <a:noFill/>
        </p:spPr>
        <p:txBody>
          <a:bodyPr wrap="square">
            <a:spAutoFit/>
          </a:bodyPr>
          <a:lstStyle/>
          <a:p>
            <a:r>
              <a:rPr lang="en-US" sz="1200" dirty="0"/>
              <a:t># calculate the mean and standard deviation of the sample means</a:t>
            </a:r>
          </a:p>
          <a:p>
            <a:r>
              <a:rPr lang="en-US" sz="1200" dirty="0" err="1"/>
              <a:t>mean_sample_means</a:t>
            </a:r>
            <a:r>
              <a:rPr lang="en-US" sz="1200" dirty="0"/>
              <a:t> &lt;- mean(</a:t>
            </a:r>
            <a:r>
              <a:rPr lang="en-US" sz="1200" dirty="0" err="1"/>
              <a:t>sample_means</a:t>
            </a:r>
            <a:r>
              <a:rPr lang="en-US" sz="1200" dirty="0"/>
              <a:t>)</a:t>
            </a:r>
          </a:p>
          <a:p>
            <a:r>
              <a:rPr lang="en-US" sz="1200" dirty="0" err="1"/>
              <a:t>sd_sample_means</a:t>
            </a:r>
            <a:r>
              <a:rPr lang="en-US" sz="1200" dirty="0"/>
              <a:t> &lt;- </a:t>
            </a:r>
            <a:r>
              <a:rPr lang="en-US" sz="1200" dirty="0" err="1"/>
              <a:t>sd</a:t>
            </a:r>
            <a:r>
              <a:rPr lang="en-US" sz="1200" dirty="0"/>
              <a:t>(</a:t>
            </a:r>
            <a:r>
              <a:rPr lang="en-US" sz="1200" dirty="0" err="1"/>
              <a:t>sample_means</a:t>
            </a:r>
            <a:r>
              <a:rPr lang="en-US" sz="1200" dirty="0"/>
              <a:t>)</a:t>
            </a:r>
          </a:p>
          <a:p>
            <a:endParaRPr lang="en-US" sz="1200" dirty="0"/>
          </a:p>
          <a:p>
            <a:r>
              <a:rPr lang="en-US" sz="1200" dirty="0"/>
              <a:t># print the results</a:t>
            </a:r>
          </a:p>
          <a:p>
            <a:r>
              <a:rPr lang="en-US" sz="1200" dirty="0"/>
              <a:t>cat("Mean of sample means:", </a:t>
            </a:r>
            <a:r>
              <a:rPr lang="en-US" sz="1200" dirty="0" err="1"/>
              <a:t>mean_sample_means</a:t>
            </a:r>
            <a:r>
              <a:rPr lang="en-US" sz="1200" dirty="0"/>
              <a:t>, "\n")</a:t>
            </a:r>
          </a:p>
          <a:p>
            <a:r>
              <a:rPr lang="en-US" sz="1200" dirty="0"/>
              <a:t>cat("Standard deviation of sample means:", </a:t>
            </a:r>
            <a:r>
              <a:rPr lang="en-US" sz="1200" dirty="0" err="1"/>
              <a:t>sd_sample_means</a:t>
            </a:r>
            <a:r>
              <a:rPr lang="en-US" sz="1200" dirty="0"/>
              <a:t>, "\n")</a:t>
            </a:r>
          </a:p>
        </p:txBody>
      </p:sp>
    </p:spTree>
    <p:extLst>
      <p:ext uri="{BB962C8B-B14F-4D97-AF65-F5344CB8AC3E}">
        <p14:creationId xmlns:p14="http://schemas.microsoft.com/office/powerpoint/2010/main" val="2559737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796B-7F7B-57BF-87E2-85E14FE9FDB0}"/>
              </a:ext>
            </a:extLst>
          </p:cNvPr>
          <p:cNvSpPr>
            <a:spLocks noGrp="1"/>
          </p:cNvSpPr>
          <p:nvPr>
            <p:ph type="title"/>
          </p:nvPr>
        </p:nvSpPr>
        <p:spPr/>
        <p:txBody>
          <a:bodyPr/>
          <a:lstStyle/>
          <a:p>
            <a:r>
              <a:rPr lang="en-US" dirty="0"/>
              <a:t>ChatGPT4 Solution to CLT Exercise</a:t>
            </a:r>
          </a:p>
        </p:txBody>
      </p:sp>
      <p:sp>
        <p:nvSpPr>
          <p:cNvPr id="5" name="TextBox 4">
            <a:extLst>
              <a:ext uri="{FF2B5EF4-FFF2-40B4-BE49-F238E27FC236}">
                <a16:creationId xmlns:a16="http://schemas.microsoft.com/office/drawing/2014/main" id="{DE92604C-F4EF-0FCF-1953-D72EF5F1D8F8}"/>
              </a:ext>
            </a:extLst>
          </p:cNvPr>
          <p:cNvSpPr txBox="1"/>
          <p:nvPr/>
        </p:nvSpPr>
        <p:spPr>
          <a:xfrm>
            <a:off x="328961" y="1322228"/>
            <a:ext cx="8486078" cy="2308324"/>
          </a:xfrm>
          <a:prstGeom prst="rect">
            <a:avLst/>
          </a:prstGeom>
          <a:noFill/>
        </p:spPr>
        <p:txBody>
          <a:bodyPr wrap="square">
            <a:spAutoFit/>
          </a:bodyPr>
          <a:lstStyle/>
          <a:p>
            <a:pPr marL="514350" indent="-514350">
              <a:buAutoNum type="arabicPeriod"/>
            </a:pPr>
            <a:r>
              <a:rPr lang="en-US" sz="1200" b="1" dirty="0"/>
              <a:t>CLT:</a:t>
            </a:r>
            <a:r>
              <a:rPr lang="en-US" sz="1200" dirty="0"/>
              <a:t> Using the central limit code from the </a:t>
            </a:r>
            <a:r>
              <a:rPr lang="en-US" sz="1200" dirty="0" err="1"/>
              <a:t>asynch</a:t>
            </a:r>
            <a:r>
              <a:rPr lang="en-US" sz="1200" dirty="0"/>
              <a:t> material (CLT2.Rmd), adapt the code and provide the following analysis:</a:t>
            </a:r>
          </a:p>
          <a:p>
            <a:pPr marL="971550" lvl="1" indent="-514350">
              <a:buAutoNum type="arabicPeriod"/>
            </a:pPr>
            <a:r>
              <a:rPr lang="en-US" sz="1200" dirty="0">
                <a:solidFill>
                  <a:schemeClr val="bg2">
                    <a:lumMod val="75000"/>
                  </a:schemeClr>
                </a:solidFill>
              </a:rPr>
              <a:t>Adapt the code to generate a population of 10,000,000 from a chi-square distribution with 2 degrees of freedom.  This is a heavily right skewed distribution.  (Hint: </a:t>
            </a:r>
            <a:r>
              <a:rPr lang="en-US" sz="1200" dirty="0" err="1">
                <a:solidFill>
                  <a:schemeClr val="bg2">
                    <a:lumMod val="75000"/>
                  </a:schemeClr>
                </a:solidFill>
              </a:rPr>
              <a:t>rchisq</a:t>
            </a:r>
            <a:r>
              <a:rPr lang="en-US" sz="1200" dirty="0">
                <a:solidFill>
                  <a:schemeClr val="bg2">
                    <a:lumMod val="75000"/>
                  </a:schemeClr>
                </a:solidFill>
              </a:rPr>
              <a:t>()).  You will have to read up on this function and probably do some trial and error.  Being able to learn new functions and methods is a key skill.  </a:t>
            </a:r>
          </a:p>
          <a:p>
            <a:pPr marL="971550" lvl="1" indent="-514350">
              <a:buAutoNum type="arabicPeriod"/>
            </a:pPr>
            <a:r>
              <a:rPr lang="en-US" sz="1200" dirty="0">
                <a:solidFill>
                  <a:schemeClr val="bg2">
                    <a:lumMod val="75000"/>
                  </a:schemeClr>
                </a:solidFill>
              </a:rPr>
              <a:t>Provide a histogram of this population… display the right skewness.</a:t>
            </a:r>
          </a:p>
          <a:p>
            <a:pPr marL="971550" lvl="1" indent="-514350">
              <a:buAutoNum type="arabicPeriod"/>
            </a:pPr>
            <a:r>
              <a:rPr lang="en-US" sz="1200" dirty="0">
                <a:solidFill>
                  <a:schemeClr val="bg2">
                    <a:lumMod val="75000"/>
                  </a:schemeClr>
                </a:solidFill>
              </a:rPr>
              <a:t>Record the mean and standard deviation of this population.  </a:t>
            </a:r>
          </a:p>
          <a:p>
            <a:pPr marL="971550" lvl="1" indent="-514350">
              <a:buAutoNum type="arabicPeriod"/>
            </a:pPr>
            <a:r>
              <a:rPr lang="en-US" sz="1200" dirty="0">
                <a:solidFill>
                  <a:schemeClr val="bg2">
                    <a:lumMod val="75000"/>
                  </a:schemeClr>
                </a:solidFill>
              </a:rPr>
              <a:t>According to the central limit theorem, what should be the approximate distribution of sample means of size 50 from this right skewed population?  What should be the mean and standard error of the mean (standard deviation of the distribution of sample means)?  </a:t>
            </a:r>
          </a:p>
          <a:p>
            <a:pPr marL="971550" lvl="1" indent="-514350">
              <a:buAutoNum type="arabicPeriod"/>
            </a:pPr>
            <a:r>
              <a:rPr lang="en-US" sz="1200" dirty="0">
                <a:solidFill>
                  <a:schemeClr val="bg2">
                    <a:lumMod val="75000"/>
                  </a:schemeClr>
                </a:solidFill>
              </a:rPr>
              <a:t>Now let’s check this: Adapt the CLT code to draw 10,000 means each of size 50 from this population and provide the sampling distribution of this sample mean.  Provide a histogram of these 10,000 sample means.</a:t>
            </a:r>
          </a:p>
          <a:p>
            <a:pPr marL="971550" lvl="1" indent="-514350">
              <a:buAutoNum type="arabicPeriod"/>
            </a:pPr>
            <a:r>
              <a:rPr lang="en-US" sz="1200" dirty="0"/>
              <a:t>What is the mean and standard deviation of these 10,000 sample means?  </a:t>
            </a:r>
          </a:p>
        </p:txBody>
      </p:sp>
      <p:pic>
        <p:nvPicPr>
          <p:cNvPr id="8" name="Picture 7">
            <a:extLst>
              <a:ext uri="{FF2B5EF4-FFF2-40B4-BE49-F238E27FC236}">
                <a16:creationId xmlns:a16="http://schemas.microsoft.com/office/drawing/2014/main" id="{C332D881-64BB-4F29-F42A-5E210904D82D}"/>
              </a:ext>
            </a:extLst>
          </p:cNvPr>
          <p:cNvPicPr>
            <a:picLocks noChangeAspect="1"/>
          </p:cNvPicPr>
          <p:nvPr/>
        </p:nvPicPr>
        <p:blipFill>
          <a:blip r:embed="rId2"/>
          <a:stretch>
            <a:fillRect/>
          </a:stretch>
        </p:blipFill>
        <p:spPr>
          <a:xfrm>
            <a:off x="462775" y="4076601"/>
            <a:ext cx="2940301" cy="1788941"/>
          </a:xfrm>
          <a:prstGeom prst="rect">
            <a:avLst/>
          </a:prstGeom>
        </p:spPr>
      </p:pic>
      <p:sp>
        <p:nvSpPr>
          <p:cNvPr id="6" name="TextBox 5">
            <a:extLst>
              <a:ext uri="{FF2B5EF4-FFF2-40B4-BE49-F238E27FC236}">
                <a16:creationId xmlns:a16="http://schemas.microsoft.com/office/drawing/2014/main" id="{99F98519-7CEE-7581-3231-9303C0544B2A}"/>
              </a:ext>
            </a:extLst>
          </p:cNvPr>
          <p:cNvSpPr txBox="1"/>
          <p:nvPr/>
        </p:nvSpPr>
        <p:spPr>
          <a:xfrm>
            <a:off x="3690402" y="3791354"/>
            <a:ext cx="5124637" cy="1384995"/>
          </a:xfrm>
          <a:prstGeom prst="rect">
            <a:avLst/>
          </a:prstGeom>
          <a:noFill/>
        </p:spPr>
        <p:txBody>
          <a:bodyPr wrap="square">
            <a:spAutoFit/>
          </a:bodyPr>
          <a:lstStyle/>
          <a:p>
            <a:r>
              <a:rPr lang="en-US" sz="1200" dirty="0"/>
              <a:t># calculate the mean and standard deviation of the sample means</a:t>
            </a:r>
          </a:p>
          <a:p>
            <a:r>
              <a:rPr lang="en-US" sz="1200" dirty="0" err="1"/>
              <a:t>mean_sample_means</a:t>
            </a:r>
            <a:r>
              <a:rPr lang="en-US" sz="1200" dirty="0"/>
              <a:t> &lt;- mean(</a:t>
            </a:r>
            <a:r>
              <a:rPr lang="en-US" sz="1200" dirty="0" err="1"/>
              <a:t>sample_means</a:t>
            </a:r>
            <a:r>
              <a:rPr lang="en-US" sz="1200" dirty="0"/>
              <a:t>)</a:t>
            </a:r>
          </a:p>
          <a:p>
            <a:r>
              <a:rPr lang="en-US" sz="1200" dirty="0" err="1"/>
              <a:t>sd_sample_means</a:t>
            </a:r>
            <a:r>
              <a:rPr lang="en-US" sz="1200" dirty="0"/>
              <a:t> &lt;- </a:t>
            </a:r>
            <a:r>
              <a:rPr lang="en-US" sz="1200" dirty="0" err="1"/>
              <a:t>sd</a:t>
            </a:r>
            <a:r>
              <a:rPr lang="en-US" sz="1200" dirty="0"/>
              <a:t>(</a:t>
            </a:r>
            <a:r>
              <a:rPr lang="en-US" sz="1200" dirty="0" err="1"/>
              <a:t>sample_means</a:t>
            </a:r>
            <a:r>
              <a:rPr lang="en-US" sz="1200" dirty="0"/>
              <a:t>)</a:t>
            </a:r>
          </a:p>
          <a:p>
            <a:endParaRPr lang="en-US" sz="1200" dirty="0"/>
          </a:p>
          <a:p>
            <a:r>
              <a:rPr lang="en-US" sz="1200" dirty="0"/>
              <a:t># print the results</a:t>
            </a:r>
          </a:p>
          <a:p>
            <a:r>
              <a:rPr lang="en-US" sz="1200" dirty="0"/>
              <a:t>cat("Mean of sample means:", </a:t>
            </a:r>
            <a:r>
              <a:rPr lang="en-US" sz="1200" dirty="0" err="1"/>
              <a:t>mean_sample_means</a:t>
            </a:r>
            <a:r>
              <a:rPr lang="en-US" sz="1200" dirty="0"/>
              <a:t>, "\n")</a:t>
            </a:r>
          </a:p>
          <a:p>
            <a:r>
              <a:rPr lang="en-US" sz="1200" dirty="0"/>
              <a:t>cat("Standard deviation of sample means:", </a:t>
            </a:r>
            <a:r>
              <a:rPr lang="en-US" sz="1200" dirty="0" err="1"/>
              <a:t>sd_sample_means</a:t>
            </a:r>
            <a:r>
              <a:rPr lang="en-US" sz="1200" dirty="0"/>
              <a:t>, "\n")</a:t>
            </a:r>
          </a:p>
        </p:txBody>
      </p:sp>
      <p:pic>
        <p:nvPicPr>
          <p:cNvPr id="7" name="Picture 6">
            <a:extLst>
              <a:ext uri="{FF2B5EF4-FFF2-40B4-BE49-F238E27FC236}">
                <a16:creationId xmlns:a16="http://schemas.microsoft.com/office/drawing/2014/main" id="{29DC7DB0-9DD0-D70B-9341-07C53506CF8F}"/>
              </a:ext>
            </a:extLst>
          </p:cNvPr>
          <p:cNvPicPr>
            <a:picLocks noChangeAspect="1"/>
          </p:cNvPicPr>
          <p:nvPr/>
        </p:nvPicPr>
        <p:blipFill>
          <a:blip r:embed="rId3"/>
          <a:stretch>
            <a:fillRect/>
          </a:stretch>
        </p:blipFill>
        <p:spPr>
          <a:xfrm>
            <a:off x="3690402" y="5262937"/>
            <a:ext cx="4328764" cy="1399196"/>
          </a:xfrm>
          <a:prstGeom prst="rect">
            <a:avLst/>
          </a:prstGeom>
        </p:spPr>
      </p:pic>
    </p:spTree>
    <p:extLst>
      <p:ext uri="{BB962C8B-B14F-4D97-AF65-F5344CB8AC3E}">
        <p14:creationId xmlns:p14="http://schemas.microsoft.com/office/powerpoint/2010/main" val="1427148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FE3C-816F-18A6-2F87-F48DE5D190EC}"/>
              </a:ext>
            </a:extLst>
          </p:cNvPr>
          <p:cNvSpPr>
            <a:spLocks noGrp="1"/>
          </p:cNvSpPr>
          <p:nvPr>
            <p:ph type="title"/>
          </p:nvPr>
        </p:nvSpPr>
        <p:spPr>
          <a:xfrm>
            <a:off x="628650" y="365127"/>
            <a:ext cx="7886700" cy="660786"/>
          </a:xfrm>
        </p:spPr>
        <p:txBody>
          <a:bodyPr>
            <a:normAutofit fontScale="90000"/>
          </a:bodyPr>
          <a:lstStyle/>
          <a:p>
            <a:r>
              <a:rPr lang="en-US" dirty="0"/>
              <a:t>ChatGPT4</a:t>
            </a:r>
          </a:p>
        </p:txBody>
      </p:sp>
      <p:pic>
        <p:nvPicPr>
          <p:cNvPr id="6" name="Picture 5">
            <a:extLst>
              <a:ext uri="{FF2B5EF4-FFF2-40B4-BE49-F238E27FC236}">
                <a16:creationId xmlns:a16="http://schemas.microsoft.com/office/drawing/2014/main" id="{CBEB53DE-D6F7-C9A5-D642-64F0673C2E4C}"/>
              </a:ext>
            </a:extLst>
          </p:cNvPr>
          <p:cNvPicPr>
            <a:picLocks noChangeAspect="1"/>
          </p:cNvPicPr>
          <p:nvPr/>
        </p:nvPicPr>
        <p:blipFill>
          <a:blip r:embed="rId2"/>
          <a:stretch>
            <a:fillRect/>
          </a:stretch>
        </p:blipFill>
        <p:spPr>
          <a:xfrm>
            <a:off x="3237795" y="218689"/>
            <a:ext cx="2985625" cy="3414808"/>
          </a:xfrm>
          <a:prstGeom prst="rect">
            <a:avLst/>
          </a:prstGeom>
        </p:spPr>
      </p:pic>
      <p:pic>
        <p:nvPicPr>
          <p:cNvPr id="7" name="Picture 6">
            <a:extLst>
              <a:ext uri="{FF2B5EF4-FFF2-40B4-BE49-F238E27FC236}">
                <a16:creationId xmlns:a16="http://schemas.microsoft.com/office/drawing/2014/main" id="{91918F37-55D8-F5D7-5DB5-5459DA1CE8EA}"/>
              </a:ext>
            </a:extLst>
          </p:cNvPr>
          <p:cNvPicPr>
            <a:picLocks noChangeAspect="1"/>
          </p:cNvPicPr>
          <p:nvPr/>
        </p:nvPicPr>
        <p:blipFill>
          <a:blip r:embed="rId3"/>
          <a:stretch>
            <a:fillRect/>
          </a:stretch>
        </p:blipFill>
        <p:spPr>
          <a:xfrm>
            <a:off x="323383" y="1025913"/>
            <a:ext cx="2758153" cy="2797396"/>
          </a:xfrm>
          <a:prstGeom prst="rect">
            <a:avLst/>
          </a:prstGeom>
        </p:spPr>
      </p:pic>
      <p:pic>
        <p:nvPicPr>
          <p:cNvPr id="8" name="Picture 7">
            <a:extLst>
              <a:ext uri="{FF2B5EF4-FFF2-40B4-BE49-F238E27FC236}">
                <a16:creationId xmlns:a16="http://schemas.microsoft.com/office/drawing/2014/main" id="{42181F7C-3472-EC8E-AD56-C49D10246361}"/>
              </a:ext>
            </a:extLst>
          </p:cNvPr>
          <p:cNvPicPr>
            <a:picLocks noChangeAspect="1"/>
          </p:cNvPicPr>
          <p:nvPr/>
        </p:nvPicPr>
        <p:blipFill>
          <a:blip r:embed="rId4"/>
          <a:stretch>
            <a:fillRect/>
          </a:stretch>
        </p:blipFill>
        <p:spPr>
          <a:xfrm>
            <a:off x="323382" y="3779935"/>
            <a:ext cx="2758153" cy="2712938"/>
          </a:xfrm>
          <a:prstGeom prst="rect">
            <a:avLst/>
          </a:prstGeom>
        </p:spPr>
      </p:pic>
      <p:pic>
        <p:nvPicPr>
          <p:cNvPr id="9" name="Picture 8">
            <a:extLst>
              <a:ext uri="{FF2B5EF4-FFF2-40B4-BE49-F238E27FC236}">
                <a16:creationId xmlns:a16="http://schemas.microsoft.com/office/drawing/2014/main" id="{F802517B-44BA-A1BD-62A3-ADF99D2B5C48}"/>
              </a:ext>
            </a:extLst>
          </p:cNvPr>
          <p:cNvPicPr>
            <a:picLocks noChangeAspect="1"/>
          </p:cNvPicPr>
          <p:nvPr/>
        </p:nvPicPr>
        <p:blipFill>
          <a:blip r:embed="rId5"/>
          <a:stretch>
            <a:fillRect/>
          </a:stretch>
        </p:blipFill>
        <p:spPr>
          <a:xfrm>
            <a:off x="3237795" y="3668423"/>
            <a:ext cx="2985625" cy="2985625"/>
          </a:xfrm>
          <a:prstGeom prst="rect">
            <a:avLst/>
          </a:prstGeom>
        </p:spPr>
      </p:pic>
      <p:pic>
        <p:nvPicPr>
          <p:cNvPr id="10" name="Picture 9">
            <a:extLst>
              <a:ext uri="{FF2B5EF4-FFF2-40B4-BE49-F238E27FC236}">
                <a16:creationId xmlns:a16="http://schemas.microsoft.com/office/drawing/2014/main" id="{C51CEB51-28A4-8DF8-417D-9E6E994C99AD}"/>
              </a:ext>
            </a:extLst>
          </p:cNvPr>
          <p:cNvPicPr>
            <a:picLocks noChangeAspect="1"/>
          </p:cNvPicPr>
          <p:nvPr/>
        </p:nvPicPr>
        <p:blipFill>
          <a:blip r:embed="rId6"/>
          <a:stretch>
            <a:fillRect/>
          </a:stretch>
        </p:blipFill>
        <p:spPr>
          <a:xfrm>
            <a:off x="6352394" y="2219654"/>
            <a:ext cx="2648403" cy="2897537"/>
          </a:xfrm>
          <a:prstGeom prst="rect">
            <a:avLst/>
          </a:prstGeom>
        </p:spPr>
      </p:pic>
    </p:spTree>
    <p:extLst>
      <p:ext uri="{BB962C8B-B14F-4D97-AF65-F5344CB8AC3E}">
        <p14:creationId xmlns:p14="http://schemas.microsoft.com/office/powerpoint/2010/main" val="289872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1 Hypothesis 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hypothesis test to test this claim.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1988-922E-CB3A-B42D-7C3E0F34AF10}"/>
              </a:ext>
            </a:extLst>
          </p:cNvPr>
          <p:cNvSpPr>
            <a:spLocks noGrp="1"/>
          </p:cNvSpPr>
          <p:nvPr>
            <p:ph type="title"/>
          </p:nvPr>
        </p:nvSpPr>
        <p:spPr/>
        <p:txBody>
          <a:bodyPr/>
          <a:lstStyle/>
          <a:p>
            <a:r>
              <a:rPr lang="en-US" dirty="0"/>
              <a:t>Oral Exam</a:t>
            </a:r>
          </a:p>
        </p:txBody>
      </p:sp>
      <p:sp>
        <p:nvSpPr>
          <p:cNvPr id="3" name="Content Placeholder 2">
            <a:extLst>
              <a:ext uri="{FF2B5EF4-FFF2-40B4-BE49-F238E27FC236}">
                <a16:creationId xmlns:a16="http://schemas.microsoft.com/office/drawing/2014/main" id="{0A591AC0-40AB-7CA9-FE3C-11A4E4A9B1DE}"/>
              </a:ext>
            </a:extLst>
          </p:cNvPr>
          <p:cNvSpPr>
            <a:spLocks noGrp="1"/>
          </p:cNvSpPr>
          <p:nvPr>
            <p:ph idx="1"/>
          </p:nvPr>
        </p:nvSpPr>
        <p:spPr/>
        <p:txBody>
          <a:bodyPr/>
          <a:lstStyle/>
          <a:p>
            <a:pPr>
              <a:tabLst>
                <a:tab pos="263144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will provide a list of questions to study throughout the course.  </a:t>
            </a:r>
          </a:p>
          <a:p>
            <a:pPr>
              <a:tabLst>
                <a:tab pos="263144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Conducted on Zoom</a:t>
            </a:r>
          </a:p>
          <a:p>
            <a:pPr>
              <a:tabLst>
                <a:tab pos="263144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student chooses a question and I will choose the other. </a:t>
            </a:r>
          </a:p>
          <a:p>
            <a:pPr>
              <a:tabLst>
                <a:tab pos="263144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will be follow-up questions.  </a:t>
            </a:r>
          </a:p>
          <a:p>
            <a:pPr>
              <a:tabLst>
                <a:tab pos="2631440" algn="l"/>
              </a:tabLst>
            </a:pPr>
            <a:r>
              <a:rPr lang="en-US" sz="1800" kern="100" dirty="0">
                <a:latin typeface="Aptos" panose="020B0004020202020204" pitchFamily="34" charset="0"/>
                <a:ea typeface="Aptos" panose="020B0004020202020204" pitchFamily="34" charset="0"/>
                <a:cs typeface="Times New Roman" panose="02020603050405020304" pitchFamily="18" charset="0"/>
              </a:rPr>
              <a:t>Typically lasts about 15 to 20 minutes per student.</a:t>
            </a:r>
          </a:p>
          <a:p>
            <a:pPr>
              <a:tabLst>
                <a:tab pos="263144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Students must pass the oral exam to </a:t>
            </a:r>
            <a:r>
              <a:rPr lang="en-US" sz="1800" kern="100" dirty="0">
                <a:latin typeface="Aptos" panose="020B0004020202020204" pitchFamily="34" charset="0"/>
                <a:ea typeface="Aptos" panose="020B0004020202020204" pitchFamily="34" charset="0"/>
                <a:cs typeface="Times New Roman" panose="02020603050405020304" pitchFamily="18" charset="0"/>
              </a:rPr>
              <a:t>pass the course.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tabLst>
                <a:tab pos="263144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a student does not pass the first time, they can take it up to 3 more times. </a:t>
            </a:r>
          </a:p>
          <a:p>
            <a:pPr marL="0" indent="0">
              <a:buNone/>
            </a:pPr>
            <a:endParaRPr lang="en-US" dirty="0"/>
          </a:p>
        </p:txBody>
      </p:sp>
    </p:spTree>
    <p:extLst>
      <p:ext uri="{BB962C8B-B14F-4D97-AF65-F5344CB8AC3E}">
        <p14:creationId xmlns:p14="http://schemas.microsoft.com/office/powerpoint/2010/main" val="391403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C395-E338-3E71-73FE-A4F9295A0BAD}"/>
              </a:ext>
            </a:extLst>
          </p:cNvPr>
          <p:cNvSpPr>
            <a:spLocks noGrp="1"/>
          </p:cNvSpPr>
          <p:nvPr>
            <p:ph type="title"/>
          </p:nvPr>
        </p:nvSpPr>
        <p:spPr/>
        <p:txBody>
          <a:bodyPr/>
          <a:lstStyle/>
          <a:p>
            <a:r>
              <a:rPr lang="en-US" dirty="0"/>
              <a:t>Strategy of Hypothesis Testing</a:t>
            </a:r>
          </a:p>
        </p:txBody>
      </p:sp>
      <p:sp>
        <p:nvSpPr>
          <p:cNvPr id="3" name="Content Placeholder 2">
            <a:extLst>
              <a:ext uri="{FF2B5EF4-FFF2-40B4-BE49-F238E27FC236}">
                <a16:creationId xmlns:a16="http://schemas.microsoft.com/office/drawing/2014/main" id="{8F72FAA8-C782-7F00-B0E4-C1288E6AB37C}"/>
              </a:ext>
            </a:extLst>
          </p:cNvPr>
          <p:cNvSpPr>
            <a:spLocks noGrp="1"/>
          </p:cNvSpPr>
          <p:nvPr>
            <p:ph idx="1"/>
          </p:nvPr>
        </p:nvSpPr>
        <p:spPr/>
        <p:txBody>
          <a:bodyPr>
            <a:normAutofit fontScale="92500" lnSpcReduction="10000"/>
          </a:bodyPr>
          <a:lstStyle/>
          <a:p>
            <a:pPr marL="0" indent="0">
              <a:buNone/>
            </a:pPr>
            <a:r>
              <a:rPr lang="en-US" dirty="0"/>
              <a:t>1. Make an Assumption</a:t>
            </a:r>
          </a:p>
          <a:p>
            <a:pPr marL="0" indent="0">
              <a:buNone/>
            </a:pPr>
            <a:r>
              <a:rPr lang="en-US" dirty="0"/>
              <a:t>2. Gather Evidence</a:t>
            </a:r>
          </a:p>
          <a:p>
            <a:pPr marL="0" indent="0">
              <a:buNone/>
            </a:pPr>
            <a:r>
              <a:rPr lang="en-US" dirty="0"/>
              <a:t>3. Calculate the probability that we would observe this evidence IF ASSUMPTION IS TRUE.  </a:t>
            </a:r>
          </a:p>
          <a:p>
            <a:pPr marL="0" indent="0">
              <a:buNone/>
            </a:pPr>
            <a:r>
              <a:rPr lang="en-US" dirty="0"/>
              <a:t>4.  Make a decision…. If it is very unlikely we would observe the evidence we observed if the assumption were true then this is evidence AGAINST this assumption’s truth and we will decide the assumption is false.  However, if the evidence is consistent with the assumption we made then we cannot conclude (decide) that the assumption is false.  </a:t>
            </a:r>
          </a:p>
        </p:txBody>
      </p:sp>
    </p:spTree>
    <p:extLst>
      <p:ext uri="{BB962C8B-B14F-4D97-AF65-F5344CB8AC3E}">
        <p14:creationId xmlns:p14="http://schemas.microsoft.com/office/powerpoint/2010/main" val="2424050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 Markdown: The Definitive Guide">
            <a:extLst>
              <a:ext uri="{FF2B5EF4-FFF2-40B4-BE49-F238E27FC236}">
                <a16:creationId xmlns:a16="http://schemas.microsoft.com/office/drawing/2014/main" id="{63D61CD4-96E3-A57D-2D25-76AE4DFF3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0"/>
            <a:ext cx="6083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289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A87D-8CB9-E248-8F20-CC38E8A8F611}"/>
              </a:ext>
            </a:extLst>
          </p:cNvPr>
          <p:cNvSpPr>
            <a:spLocks noGrp="1"/>
          </p:cNvSpPr>
          <p:nvPr>
            <p:ph type="title"/>
          </p:nvPr>
        </p:nvSpPr>
        <p:spPr>
          <a:xfrm>
            <a:off x="928687" y="1893889"/>
            <a:ext cx="7886700" cy="1325563"/>
          </a:xfrm>
        </p:spPr>
        <p:txBody>
          <a:bodyPr>
            <a:normAutofit/>
          </a:bodyPr>
          <a:lstStyle/>
          <a:p>
            <a:br>
              <a:rPr lang="en-US" dirty="0"/>
            </a:br>
            <a:r>
              <a:rPr lang="en-US" dirty="0"/>
              <a:t>Run through R markdown code. </a:t>
            </a:r>
          </a:p>
        </p:txBody>
      </p:sp>
      <p:pic>
        <p:nvPicPr>
          <p:cNvPr id="1026" name="Picture 2" descr="Normal Distributions (Bell Curve): Definition, Word Problems - Statistics  How To">
            <a:extLst>
              <a:ext uri="{FF2B5EF4-FFF2-40B4-BE49-F238E27FC236}">
                <a16:creationId xmlns:a16="http://schemas.microsoft.com/office/drawing/2014/main" id="{874E024D-D6CF-84C2-B2B5-96E7481EC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935" y="3638549"/>
            <a:ext cx="6355371" cy="227098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02CCF3C1-CA3C-8B39-5231-141DD66C0263}"/>
              </a:ext>
            </a:extLst>
          </p:cNvPr>
          <p:cNvCxnSpPr/>
          <p:nvPr/>
        </p:nvCxnSpPr>
        <p:spPr>
          <a:xfrm>
            <a:off x="6623824" y="5464098"/>
            <a:ext cx="0" cy="35683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5CD359B-60E9-8918-4130-7CAD8745E813}"/>
              </a:ext>
            </a:extLst>
          </p:cNvPr>
          <p:cNvCxnSpPr/>
          <p:nvPr/>
        </p:nvCxnSpPr>
        <p:spPr>
          <a:xfrm>
            <a:off x="2259980" y="5464098"/>
            <a:ext cx="0" cy="35683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409035D-C9DE-7F82-A379-7276A250E97C}"/>
              </a:ext>
            </a:extLst>
          </p:cNvPr>
          <p:cNvSpPr txBox="1"/>
          <p:nvPr/>
        </p:nvSpPr>
        <p:spPr>
          <a:xfrm>
            <a:off x="6255834" y="5909535"/>
            <a:ext cx="880946" cy="369332"/>
          </a:xfrm>
          <a:prstGeom prst="rect">
            <a:avLst/>
          </a:prstGeom>
          <a:noFill/>
        </p:spPr>
        <p:txBody>
          <a:bodyPr wrap="square" rtlCol="0">
            <a:spAutoFit/>
          </a:bodyPr>
          <a:lstStyle/>
          <a:p>
            <a:r>
              <a:rPr lang="en-US" dirty="0"/>
              <a:t>2.445</a:t>
            </a:r>
          </a:p>
        </p:txBody>
      </p:sp>
      <p:sp>
        <p:nvSpPr>
          <p:cNvPr id="7" name="TextBox 6">
            <a:extLst>
              <a:ext uri="{FF2B5EF4-FFF2-40B4-BE49-F238E27FC236}">
                <a16:creationId xmlns:a16="http://schemas.microsoft.com/office/drawing/2014/main" id="{E1A44A6A-0050-7087-BBA9-BA7E92484C4E}"/>
              </a:ext>
            </a:extLst>
          </p:cNvPr>
          <p:cNvSpPr txBox="1"/>
          <p:nvPr/>
        </p:nvSpPr>
        <p:spPr>
          <a:xfrm>
            <a:off x="1934324" y="5903663"/>
            <a:ext cx="880946" cy="369332"/>
          </a:xfrm>
          <a:prstGeom prst="rect">
            <a:avLst/>
          </a:prstGeom>
          <a:noFill/>
        </p:spPr>
        <p:txBody>
          <a:bodyPr wrap="square" rtlCol="0">
            <a:spAutoFit/>
          </a:bodyPr>
          <a:lstStyle/>
          <a:p>
            <a:r>
              <a:rPr lang="en-US" dirty="0"/>
              <a:t>-2.445</a:t>
            </a:r>
          </a:p>
        </p:txBody>
      </p:sp>
      <p:cxnSp>
        <p:nvCxnSpPr>
          <p:cNvPr id="9" name="Straight Connector 8">
            <a:extLst>
              <a:ext uri="{FF2B5EF4-FFF2-40B4-BE49-F238E27FC236}">
                <a16:creationId xmlns:a16="http://schemas.microsoft.com/office/drawing/2014/main" id="{64238C20-EF03-1E39-A64D-8C68A1339720}"/>
              </a:ext>
            </a:extLst>
          </p:cNvPr>
          <p:cNvCxnSpPr/>
          <p:nvPr/>
        </p:nvCxnSpPr>
        <p:spPr>
          <a:xfrm>
            <a:off x="7225992" y="5680570"/>
            <a:ext cx="0" cy="32993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A9545E-7FA8-1234-CEF3-BEF70B32E476}"/>
              </a:ext>
            </a:extLst>
          </p:cNvPr>
          <p:cNvSpPr txBox="1"/>
          <p:nvPr/>
        </p:nvSpPr>
        <p:spPr>
          <a:xfrm>
            <a:off x="7136780" y="6010507"/>
            <a:ext cx="880946" cy="369332"/>
          </a:xfrm>
          <a:prstGeom prst="rect">
            <a:avLst/>
          </a:prstGeom>
          <a:noFill/>
        </p:spPr>
        <p:txBody>
          <a:bodyPr wrap="square" rtlCol="0">
            <a:spAutoFit/>
          </a:bodyPr>
          <a:lstStyle/>
          <a:p>
            <a:r>
              <a:rPr lang="en-US" dirty="0"/>
              <a:t>3.3</a:t>
            </a:r>
          </a:p>
        </p:txBody>
      </p:sp>
      <p:sp>
        <p:nvSpPr>
          <p:cNvPr id="11" name="TextBox 10">
            <a:extLst>
              <a:ext uri="{FF2B5EF4-FFF2-40B4-BE49-F238E27FC236}">
                <a16:creationId xmlns:a16="http://schemas.microsoft.com/office/drawing/2014/main" id="{55F3766C-BEF3-278C-8FDB-566A6305B652}"/>
              </a:ext>
            </a:extLst>
          </p:cNvPr>
          <p:cNvSpPr txBox="1"/>
          <p:nvPr/>
        </p:nvSpPr>
        <p:spPr>
          <a:xfrm>
            <a:off x="4273498" y="5845538"/>
            <a:ext cx="376554" cy="369332"/>
          </a:xfrm>
          <a:prstGeom prst="rect">
            <a:avLst/>
          </a:prstGeom>
          <a:noFill/>
        </p:spPr>
        <p:txBody>
          <a:bodyPr wrap="square" rtlCol="0">
            <a:spAutoFit/>
          </a:bodyPr>
          <a:lstStyle/>
          <a:p>
            <a:r>
              <a:rPr lang="en-US" dirty="0"/>
              <a:t>0</a:t>
            </a:r>
          </a:p>
        </p:txBody>
      </p:sp>
      <p:sp>
        <p:nvSpPr>
          <p:cNvPr id="12" name="Freeform 11">
            <a:extLst>
              <a:ext uri="{FF2B5EF4-FFF2-40B4-BE49-F238E27FC236}">
                <a16:creationId xmlns:a16="http://schemas.microsoft.com/office/drawing/2014/main" id="{7D83AF0E-6863-B67B-5281-937243CB8350}"/>
              </a:ext>
            </a:extLst>
          </p:cNvPr>
          <p:cNvSpPr/>
          <p:nvPr/>
        </p:nvSpPr>
        <p:spPr>
          <a:xfrm>
            <a:off x="7237141" y="5687122"/>
            <a:ext cx="379142" cy="167268"/>
          </a:xfrm>
          <a:custGeom>
            <a:avLst/>
            <a:gdLst>
              <a:gd name="connsiteX0" fmla="*/ 22303 w 379142"/>
              <a:gd name="connsiteY0" fmla="*/ 0 h 167268"/>
              <a:gd name="connsiteX1" fmla="*/ 22303 w 379142"/>
              <a:gd name="connsiteY1" fmla="*/ 0 h 167268"/>
              <a:gd name="connsiteX2" fmla="*/ 245327 w 379142"/>
              <a:gd name="connsiteY2" fmla="*/ 78058 h 167268"/>
              <a:gd name="connsiteX3" fmla="*/ 345688 w 379142"/>
              <a:gd name="connsiteY3" fmla="*/ 111512 h 167268"/>
              <a:gd name="connsiteX4" fmla="*/ 379142 w 379142"/>
              <a:gd name="connsiteY4" fmla="*/ 122663 h 167268"/>
              <a:gd name="connsiteX5" fmla="*/ 379142 w 379142"/>
              <a:gd name="connsiteY5" fmla="*/ 122663 h 167268"/>
              <a:gd name="connsiteX6" fmla="*/ 22303 w 379142"/>
              <a:gd name="connsiteY6" fmla="*/ 167268 h 167268"/>
              <a:gd name="connsiteX7" fmla="*/ 0 w 379142"/>
              <a:gd name="connsiteY7" fmla="*/ 55756 h 167268"/>
              <a:gd name="connsiteX8" fmla="*/ 22303 w 379142"/>
              <a:gd name="connsiteY8" fmla="*/ 0 h 16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142" h="167268">
                <a:moveTo>
                  <a:pt x="22303" y="0"/>
                </a:moveTo>
                <a:lnTo>
                  <a:pt x="22303" y="0"/>
                </a:lnTo>
                <a:cubicBezTo>
                  <a:pt x="223239" y="70918"/>
                  <a:pt x="148253" y="45699"/>
                  <a:pt x="245327" y="78058"/>
                </a:cubicBezTo>
                <a:lnTo>
                  <a:pt x="345688" y="111512"/>
                </a:lnTo>
                <a:lnTo>
                  <a:pt x="379142" y="122663"/>
                </a:lnTo>
                <a:lnTo>
                  <a:pt x="379142" y="122663"/>
                </a:lnTo>
                <a:lnTo>
                  <a:pt x="22303" y="167268"/>
                </a:lnTo>
                <a:lnTo>
                  <a:pt x="0" y="55756"/>
                </a:lnTo>
                <a:lnTo>
                  <a:pt x="22303" y="0"/>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569715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C395-E338-3E71-73FE-A4F9295A0BAD}"/>
              </a:ext>
            </a:extLst>
          </p:cNvPr>
          <p:cNvSpPr>
            <a:spLocks noGrp="1"/>
          </p:cNvSpPr>
          <p:nvPr>
            <p:ph type="title"/>
          </p:nvPr>
        </p:nvSpPr>
        <p:spPr/>
        <p:txBody>
          <a:bodyPr/>
          <a:lstStyle/>
          <a:p>
            <a:r>
              <a:rPr lang="en-US" dirty="0"/>
              <a:t>Strategy of Hypothesis Testing</a:t>
            </a:r>
          </a:p>
        </p:txBody>
      </p:sp>
      <p:sp>
        <p:nvSpPr>
          <p:cNvPr id="3" name="Content Placeholder 2">
            <a:extLst>
              <a:ext uri="{FF2B5EF4-FFF2-40B4-BE49-F238E27FC236}">
                <a16:creationId xmlns:a16="http://schemas.microsoft.com/office/drawing/2014/main" id="{8F72FAA8-C782-7F00-B0E4-C1288E6AB37C}"/>
              </a:ext>
            </a:extLst>
          </p:cNvPr>
          <p:cNvSpPr>
            <a:spLocks noGrp="1"/>
          </p:cNvSpPr>
          <p:nvPr>
            <p:ph idx="1"/>
          </p:nvPr>
        </p:nvSpPr>
        <p:spPr/>
        <p:txBody>
          <a:bodyPr>
            <a:normAutofit fontScale="92500" lnSpcReduction="10000"/>
          </a:bodyPr>
          <a:lstStyle/>
          <a:p>
            <a:pPr marL="0" indent="0">
              <a:buNone/>
            </a:pPr>
            <a:r>
              <a:rPr lang="en-US" dirty="0"/>
              <a:t>1. Make an Assumption (</a:t>
            </a:r>
            <a:r>
              <a:rPr lang="en-US" b="1" dirty="0"/>
              <a:t>Ho</a:t>
            </a:r>
            <a:r>
              <a:rPr lang="en-US" dirty="0"/>
              <a:t>)</a:t>
            </a:r>
          </a:p>
          <a:p>
            <a:pPr marL="0" indent="0">
              <a:buNone/>
            </a:pPr>
            <a:r>
              <a:rPr lang="en-US" dirty="0"/>
              <a:t>2. Gather Evidence </a:t>
            </a:r>
            <a:r>
              <a:rPr lang="en-US" b="1" dirty="0"/>
              <a:t>(data, </a:t>
            </a:r>
            <a:r>
              <a:rPr lang="en-US" b="1" dirty="0" err="1"/>
              <a:t>xbar</a:t>
            </a:r>
            <a:r>
              <a:rPr lang="en-US" b="1" dirty="0"/>
              <a:t>)</a:t>
            </a:r>
          </a:p>
          <a:p>
            <a:pPr marL="0" indent="0">
              <a:buNone/>
            </a:pPr>
            <a:r>
              <a:rPr lang="en-US" dirty="0"/>
              <a:t>3. Calculate the probability that we would observe this evidence IF ASSUMPTION IS TRUE.  (The </a:t>
            </a:r>
            <a:r>
              <a:rPr lang="en-US" b="1" dirty="0" err="1"/>
              <a:t>Pvalue</a:t>
            </a:r>
            <a:r>
              <a:rPr lang="en-US" dirty="0"/>
              <a:t>!</a:t>
            </a:r>
            <a:r>
              <a:rPr lang="en-US" b="1" dirty="0"/>
              <a:t>)</a:t>
            </a:r>
          </a:p>
          <a:p>
            <a:pPr marL="514350" indent="-514350">
              <a:buAutoNum type="arabicPeriod" startAt="4"/>
            </a:pPr>
            <a:r>
              <a:rPr lang="en-US" dirty="0"/>
              <a:t>Make a decision…. </a:t>
            </a:r>
          </a:p>
          <a:p>
            <a:pPr marL="971550" lvl="1" indent="-514350">
              <a:buAutoNum type="alphaLcPeriod"/>
            </a:pPr>
            <a:r>
              <a:rPr lang="en-US" dirty="0"/>
              <a:t>If it is very unlikely we would observe the evidence we observed if the assumption were true then this is evidence AGAINST this assumption’s truth and we will decide the assumption is false.  </a:t>
            </a:r>
            <a:r>
              <a:rPr lang="en-US" b="1" dirty="0"/>
              <a:t>(Reject the assumption … Reject Ho.)</a:t>
            </a:r>
          </a:p>
          <a:p>
            <a:pPr marL="914400" lvl="1" indent="-457200">
              <a:buAutoNum type="alphaLcPeriod"/>
            </a:pPr>
            <a:r>
              <a:rPr lang="en-US" dirty="0"/>
              <a:t>However, if the evidence is consistent with the assumption we made then we cannot conclude (decide) that the assumption is false. </a:t>
            </a:r>
            <a:r>
              <a:rPr lang="en-US" b="1" dirty="0"/>
              <a:t>(Fail to Reject the assumption … Fail to Reject Ho.)</a:t>
            </a:r>
            <a:endParaRPr lang="en-US" dirty="0"/>
          </a:p>
          <a:p>
            <a:pPr marL="914400" lvl="1" indent="-457200">
              <a:buAutoNum type="alphaLcPeriod"/>
            </a:pPr>
            <a:endParaRPr lang="en-US" dirty="0"/>
          </a:p>
        </p:txBody>
      </p:sp>
    </p:spTree>
    <p:extLst>
      <p:ext uri="{BB962C8B-B14F-4D97-AF65-F5344CB8AC3E}">
        <p14:creationId xmlns:p14="http://schemas.microsoft.com/office/powerpoint/2010/main" val="1498938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1 Hypothesis 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hypothesis test to test this claim.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7748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greater than </a:t>
                </a:r>
                <a14:m>
                  <m:oMath xmlns:m="http://schemas.openxmlformats.org/officeDocument/2006/math">
                    <m:r>
                      <a:rPr lang="en-US" b="0" i="1" smtClean="0">
                        <a:latin typeface="Cambria Math"/>
                      </a:rPr>
                      <m:t>4.</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2283" y="319195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2283" y="3191955"/>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14973" y="3196179"/>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14973" y="3196179"/>
                <a:ext cx="952697" cy="687111"/>
              </a:xfrm>
              <a:prstGeom prst="rect">
                <a:avLst/>
              </a:prstGeom>
              <a:blipFill>
                <a:blip r:embed="rId5"/>
                <a:stretch>
                  <a:fillRect/>
                </a:stretch>
              </a:blipFill>
            </p:spPr>
            <p:txBody>
              <a:bodyPr/>
              <a:lstStyle/>
              <a:p>
                <a:r>
                  <a:rPr lang="en-US">
                    <a:noFill/>
                  </a:rPr>
                  <a:t> </a:t>
                </a:r>
              </a:p>
            </p:txBody>
          </p:sp>
        </mc:Fallback>
      </mc:AlternateContent>
      <p:sp>
        <p:nvSpPr>
          <p:cNvPr id="15" name="TextBox 14"/>
          <p:cNvSpPr txBox="1"/>
          <p:nvPr/>
        </p:nvSpPr>
        <p:spPr>
          <a:xfrm>
            <a:off x="172006" y="4373264"/>
            <a:ext cx="8779606" cy="461665"/>
          </a:xfrm>
          <a:prstGeom prst="rect">
            <a:avLst/>
          </a:prstGeom>
          <a:noFill/>
        </p:spPr>
        <p:txBody>
          <a:bodyPr wrap="square" rtlCol="0">
            <a:spAutoFit/>
          </a:bodyPr>
          <a:lstStyle/>
          <a:p>
            <a:r>
              <a:rPr lang="en-US" sz="2400" dirty="0"/>
              <a:t>Step 4: Find the </a:t>
            </a:r>
            <a:r>
              <a:rPr lang="en-US" sz="2400" dirty="0" err="1"/>
              <a:t>pvalue</a:t>
            </a:r>
            <a:r>
              <a:rPr lang="en-US" sz="2400" dirty="0"/>
              <a:t>: </a:t>
            </a:r>
            <a:r>
              <a:rPr lang="en-US" sz="2400" dirty="0" err="1"/>
              <a:t>Pvalue</a:t>
            </a:r>
            <a:r>
              <a:rPr lang="en-US" sz="2400" dirty="0"/>
              <a:t>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2006" y="4957369"/>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989214"/>
            <a:ext cx="8779606" cy="707886"/>
          </a:xfrm>
          <a:prstGeom prst="rect">
            <a:avLst/>
          </a:prstGeom>
          <a:noFill/>
        </p:spPr>
        <p:txBody>
          <a:bodyPr wrap="square" rtlCol="0">
            <a:spAutoFit/>
          </a:bodyPr>
          <a:lstStyle/>
          <a:p>
            <a:r>
              <a:rPr lang="en-US" sz="2000" dirty="0"/>
              <a:t>Step 6:  There is strong evidence to conclude that the true mean age of patrons at the Comber at 7pm is greater than 21 (</a:t>
            </a:r>
            <a:r>
              <a:rPr lang="en-US" sz="2000" dirty="0" err="1"/>
              <a:t>pvalue</a:t>
            </a:r>
            <a:r>
              <a:rPr lang="en-US" sz="2000" dirty="0"/>
              <a:t> =.0162 from a t-test).  </a:t>
            </a:r>
          </a:p>
        </p:txBody>
      </p:sp>
      <p:pic>
        <p:nvPicPr>
          <p:cNvPr id="8" name="Picture 7">
            <a:extLst>
              <a:ext uri="{FF2B5EF4-FFF2-40B4-BE49-F238E27FC236}">
                <a16:creationId xmlns:a16="http://schemas.microsoft.com/office/drawing/2014/main" id="{E1250123-7694-994C-829C-DD984570EA62}"/>
              </a:ext>
            </a:extLst>
          </p:cNvPr>
          <p:cNvPicPr>
            <a:picLocks noChangeAspect="1"/>
          </p:cNvPicPr>
          <p:nvPr/>
        </p:nvPicPr>
        <p:blipFill>
          <a:blip r:embed="rId7"/>
          <a:stretch>
            <a:fillRect/>
          </a:stretch>
        </p:blipFill>
        <p:spPr>
          <a:xfrm>
            <a:off x="5894857" y="4453277"/>
            <a:ext cx="2613788" cy="1535937"/>
          </a:xfrm>
          <a:prstGeom prst="rect">
            <a:avLst/>
          </a:prstGeom>
        </p:spPr>
      </p:pic>
      <p:pic>
        <p:nvPicPr>
          <p:cNvPr id="7" name="Picture 6">
            <a:extLst>
              <a:ext uri="{FF2B5EF4-FFF2-40B4-BE49-F238E27FC236}">
                <a16:creationId xmlns:a16="http://schemas.microsoft.com/office/drawing/2014/main" id="{2BD16B7A-BF5E-4342-AEC7-C100FEE347BC}"/>
              </a:ext>
            </a:extLst>
          </p:cNvPr>
          <p:cNvPicPr>
            <a:picLocks noChangeAspect="1"/>
          </p:cNvPicPr>
          <p:nvPr/>
        </p:nvPicPr>
        <p:blipFill>
          <a:blip r:embed="rId8"/>
          <a:stretch>
            <a:fillRect/>
          </a:stretch>
        </p:blipFill>
        <p:spPr>
          <a:xfrm>
            <a:off x="6989644" y="5667964"/>
            <a:ext cx="1756052" cy="210026"/>
          </a:xfrm>
          <a:prstGeom prst="rect">
            <a:avLst/>
          </a:prstGeom>
        </p:spPr>
      </p:pic>
    </p:spTree>
    <p:extLst>
      <p:ext uri="{BB962C8B-B14F-4D97-AF65-F5344CB8AC3E}">
        <p14:creationId xmlns:p14="http://schemas.microsoft.com/office/powerpoint/2010/main" val="288052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A0BCA-9CD7-0BEC-2D18-67687B5C0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ADD23-05CB-59DD-0381-A73CF573D60C}"/>
              </a:ext>
            </a:extLst>
          </p:cNvPr>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49EFE7-A235-B998-D78B-3C0ABAAD6ACB}"/>
                  </a:ext>
                </a:extLst>
              </p:cNvPr>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greater than </a:t>
                </a:r>
                <a14:m>
                  <m:oMath xmlns:m="http://schemas.openxmlformats.org/officeDocument/2006/math">
                    <m:r>
                      <a:rPr lang="en-US" b="0" i="1" smtClean="0">
                        <a:latin typeface="Cambria Math"/>
                      </a:rPr>
                      <m:t>4.</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659549-EEFF-397E-5238-39CCCF3EBFDA}"/>
              </a:ext>
            </a:extLst>
          </p:cNvPr>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557E1F-7E29-74FA-7E83-491F1BB583E0}"/>
                  </a:ext>
                </a:extLst>
              </p:cNvPr>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05CE9FC-04A5-203B-D261-CA0B3E748874}"/>
              </a:ext>
            </a:extLst>
          </p:cNvPr>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a:extLst>
              <a:ext uri="{FF2B5EF4-FFF2-40B4-BE49-F238E27FC236}">
                <a16:creationId xmlns:a16="http://schemas.microsoft.com/office/drawing/2014/main" id="{BAB5C713-2572-A492-BEFD-76030F73074B}"/>
              </a:ext>
            </a:extLst>
          </p:cNvPr>
          <p:cNvSpPr txBox="1"/>
          <p:nvPr/>
        </p:nvSpPr>
        <p:spPr>
          <a:xfrm>
            <a:off x="174172" y="3618489"/>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2F3B4CD-D970-45D0-019A-423EACFB2D0C}"/>
                  </a:ext>
                </a:extLst>
              </p:cNvPr>
              <p:cNvSpPr txBox="1"/>
              <p:nvPr/>
            </p:nvSpPr>
            <p:spPr>
              <a:xfrm>
                <a:off x="7692283" y="3064953"/>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p:sp>
            <p:nvSpPr>
              <p:cNvPr id="3" name="TextBox 2">
                <a:extLst>
                  <a:ext uri="{FF2B5EF4-FFF2-40B4-BE49-F238E27FC236}">
                    <a16:creationId xmlns:a16="http://schemas.microsoft.com/office/drawing/2014/main" id="{C2F3B4CD-D970-45D0-019A-423EACFB2D0C}"/>
                  </a:ext>
                </a:extLst>
              </p:cNvPr>
              <p:cNvSpPr txBox="1">
                <a:spLocks noRot="1" noChangeAspect="1" noMove="1" noResize="1" noEditPoints="1" noAdjustHandles="1" noChangeArrowheads="1" noChangeShapeType="1" noTextEdit="1"/>
              </p:cNvSpPr>
              <p:nvPr/>
            </p:nvSpPr>
            <p:spPr>
              <a:xfrm>
                <a:off x="7692283" y="3064953"/>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CD44F08E-9C65-DC4E-0916-2C847A84B724}"/>
                  </a:ext>
                </a:extLst>
              </p:cNvPr>
              <p:cNvSpPr/>
              <p:nvPr/>
            </p:nvSpPr>
            <p:spPr>
              <a:xfrm>
                <a:off x="6914973" y="3069177"/>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p:sp>
            <p:nvSpPr>
              <p:cNvPr id="18" name="Rectangle 17">
                <a:extLst>
                  <a:ext uri="{FF2B5EF4-FFF2-40B4-BE49-F238E27FC236}">
                    <a16:creationId xmlns:a16="http://schemas.microsoft.com/office/drawing/2014/main" id="{CD44F08E-9C65-DC4E-0916-2C847A84B724}"/>
                  </a:ext>
                </a:extLst>
              </p:cNvPr>
              <p:cNvSpPr>
                <a:spLocks noRot="1" noChangeAspect="1" noMove="1" noResize="1" noEditPoints="1" noAdjustHandles="1" noChangeArrowheads="1" noChangeShapeType="1" noTextEdit="1"/>
              </p:cNvSpPr>
              <p:nvPr/>
            </p:nvSpPr>
            <p:spPr>
              <a:xfrm>
                <a:off x="6914973" y="3069177"/>
                <a:ext cx="952697" cy="687111"/>
              </a:xfrm>
              <a:prstGeom prst="rect">
                <a:avLst/>
              </a:prstGeom>
              <a:blipFill>
                <a:blip r:embed="rId5"/>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0AD495B-3F78-54B2-2F1C-AB97A50336ED}"/>
              </a:ext>
            </a:extLst>
          </p:cNvPr>
          <p:cNvSpPr txBox="1"/>
          <p:nvPr/>
        </p:nvSpPr>
        <p:spPr>
          <a:xfrm>
            <a:off x="172006" y="4246262"/>
            <a:ext cx="8779606" cy="461665"/>
          </a:xfrm>
          <a:prstGeom prst="rect">
            <a:avLst/>
          </a:prstGeom>
          <a:noFill/>
        </p:spPr>
        <p:txBody>
          <a:bodyPr wrap="square" rtlCol="0">
            <a:spAutoFit/>
          </a:bodyPr>
          <a:lstStyle/>
          <a:p>
            <a:r>
              <a:rPr lang="en-US" sz="2400" dirty="0"/>
              <a:t>Step 4: Find the </a:t>
            </a:r>
            <a:r>
              <a:rPr lang="en-US" sz="2400" dirty="0" err="1"/>
              <a:t>pvalue</a:t>
            </a:r>
            <a:r>
              <a:rPr lang="en-US" sz="2400" dirty="0"/>
              <a:t>: </a:t>
            </a:r>
            <a:r>
              <a:rPr lang="en-US" sz="2400" dirty="0" err="1"/>
              <a:t>Pvalue</a:t>
            </a:r>
            <a:r>
              <a:rPr lang="en-US" sz="2400" dirty="0"/>
              <a:t> = .0162 &lt; .05</a:t>
            </a:r>
          </a:p>
        </p:txBody>
      </p:sp>
      <p:pic>
        <p:nvPicPr>
          <p:cNvPr id="6" name="Picture 5">
            <a:extLst>
              <a:ext uri="{FF2B5EF4-FFF2-40B4-BE49-F238E27FC236}">
                <a16:creationId xmlns:a16="http://schemas.microsoft.com/office/drawing/2014/main" id="{FD2D6ACA-D035-B2B1-5060-B5221857345E}"/>
              </a:ext>
            </a:extLst>
          </p:cNvPr>
          <p:cNvPicPr>
            <a:picLocks noChangeAspect="1"/>
          </p:cNvPicPr>
          <p:nvPr/>
        </p:nvPicPr>
        <p:blipFill>
          <a:blip r:embed="rId6"/>
          <a:stretch>
            <a:fillRect/>
          </a:stretch>
        </p:blipFill>
        <p:spPr>
          <a:xfrm>
            <a:off x="1968157" y="2284979"/>
            <a:ext cx="3611376" cy="1154519"/>
          </a:xfrm>
          <a:prstGeom prst="rect">
            <a:avLst/>
          </a:prstGeom>
        </p:spPr>
      </p:pic>
      <p:sp>
        <p:nvSpPr>
          <p:cNvPr id="12" name="TextBox 11">
            <a:extLst>
              <a:ext uri="{FF2B5EF4-FFF2-40B4-BE49-F238E27FC236}">
                <a16:creationId xmlns:a16="http://schemas.microsoft.com/office/drawing/2014/main" id="{547FF401-CAD2-7DDA-8B83-5EE510428656}"/>
              </a:ext>
            </a:extLst>
          </p:cNvPr>
          <p:cNvSpPr txBox="1"/>
          <p:nvPr/>
        </p:nvSpPr>
        <p:spPr>
          <a:xfrm>
            <a:off x="172006" y="4830367"/>
            <a:ext cx="8779606" cy="461665"/>
          </a:xfrm>
          <a:prstGeom prst="rect">
            <a:avLst/>
          </a:prstGeom>
          <a:noFill/>
        </p:spPr>
        <p:txBody>
          <a:bodyPr wrap="square" rtlCol="0">
            <a:spAutoFit/>
          </a:bodyPr>
          <a:lstStyle/>
          <a:p>
            <a:r>
              <a:rPr lang="en-US" sz="2400" dirty="0"/>
              <a:t>Step 5:  REJECT HO  </a:t>
            </a:r>
          </a:p>
        </p:txBody>
      </p:sp>
      <p:sp>
        <p:nvSpPr>
          <p:cNvPr id="13" name="TextBox 12">
            <a:extLst>
              <a:ext uri="{FF2B5EF4-FFF2-40B4-BE49-F238E27FC236}">
                <a16:creationId xmlns:a16="http://schemas.microsoft.com/office/drawing/2014/main" id="{E7718A5A-2122-E93F-D1CD-CD1F14D589CB}"/>
              </a:ext>
            </a:extLst>
          </p:cNvPr>
          <p:cNvSpPr txBox="1"/>
          <p:nvPr/>
        </p:nvSpPr>
        <p:spPr>
          <a:xfrm>
            <a:off x="172006" y="5862212"/>
            <a:ext cx="8779606" cy="923330"/>
          </a:xfrm>
          <a:prstGeom prst="rect">
            <a:avLst/>
          </a:prstGeom>
          <a:noFill/>
        </p:spPr>
        <p:txBody>
          <a:bodyPr wrap="square" rtlCol="0">
            <a:spAutoFit/>
          </a:bodyPr>
          <a:lstStyle/>
          <a:p>
            <a:r>
              <a:rPr lang="en-US" dirty="0"/>
              <a:t>Step 6:  There is strong evidence to conclude that the true mean age of patrons at the Comber at 7pm is greater than 21 (</a:t>
            </a:r>
            <a:r>
              <a:rPr lang="en-US" dirty="0" err="1"/>
              <a:t>pvalue</a:t>
            </a:r>
            <a:r>
              <a:rPr lang="en-US" dirty="0"/>
              <a:t> =.0162 from a t-test).  We are 95% confident that this mean age is between 23.3 years and 36.4 years. </a:t>
            </a:r>
          </a:p>
        </p:txBody>
      </p:sp>
      <p:pic>
        <p:nvPicPr>
          <p:cNvPr id="8" name="Picture 7">
            <a:extLst>
              <a:ext uri="{FF2B5EF4-FFF2-40B4-BE49-F238E27FC236}">
                <a16:creationId xmlns:a16="http://schemas.microsoft.com/office/drawing/2014/main" id="{60307394-637C-2CA6-8AA4-2F7CC2D14AA9}"/>
              </a:ext>
            </a:extLst>
          </p:cNvPr>
          <p:cNvPicPr>
            <a:picLocks noChangeAspect="1"/>
          </p:cNvPicPr>
          <p:nvPr/>
        </p:nvPicPr>
        <p:blipFill>
          <a:blip r:embed="rId7"/>
          <a:stretch>
            <a:fillRect/>
          </a:stretch>
        </p:blipFill>
        <p:spPr>
          <a:xfrm>
            <a:off x="5894857" y="4326275"/>
            <a:ext cx="2613788" cy="1535937"/>
          </a:xfrm>
          <a:prstGeom prst="rect">
            <a:avLst/>
          </a:prstGeom>
        </p:spPr>
      </p:pic>
      <p:pic>
        <p:nvPicPr>
          <p:cNvPr id="7" name="Picture 6">
            <a:extLst>
              <a:ext uri="{FF2B5EF4-FFF2-40B4-BE49-F238E27FC236}">
                <a16:creationId xmlns:a16="http://schemas.microsoft.com/office/drawing/2014/main" id="{A4B84DD1-A6B4-359B-344F-725CDCF5D701}"/>
              </a:ext>
            </a:extLst>
          </p:cNvPr>
          <p:cNvPicPr>
            <a:picLocks noChangeAspect="1"/>
          </p:cNvPicPr>
          <p:nvPr/>
        </p:nvPicPr>
        <p:blipFill>
          <a:blip r:embed="rId8"/>
          <a:stretch>
            <a:fillRect/>
          </a:stretch>
        </p:blipFill>
        <p:spPr>
          <a:xfrm>
            <a:off x="6989644" y="5540962"/>
            <a:ext cx="1756052" cy="210026"/>
          </a:xfrm>
          <a:prstGeom prst="rect">
            <a:avLst/>
          </a:prstGeom>
        </p:spPr>
      </p:pic>
    </p:spTree>
    <p:extLst>
      <p:ext uri="{BB962C8B-B14F-4D97-AF65-F5344CB8AC3E}">
        <p14:creationId xmlns:p14="http://schemas.microsoft.com/office/powerpoint/2010/main" val="338299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521D-91C4-7CAB-4164-5159A08DB2DF}"/>
              </a:ext>
            </a:extLst>
          </p:cNvPr>
          <p:cNvSpPr>
            <a:spLocks noGrp="1"/>
          </p:cNvSpPr>
          <p:nvPr>
            <p:ph type="title"/>
          </p:nvPr>
        </p:nvSpPr>
        <p:spPr/>
        <p:txBody>
          <a:bodyPr/>
          <a:lstStyle/>
          <a:p>
            <a:r>
              <a:rPr lang="en-US" dirty="0"/>
              <a:t>ChatGPT and the Big Picture</a:t>
            </a:r>
          </a:p>
        </p:txBody>
      </p:sp>
      <p:pic>
        <p:nvPicPr>
          <p:cNvPr id="4" name="Picture 3">
            <a:extLst>
              <a:ext uri="{FF2B5EF4-FFF2-40B4-BE49-F238E27FC236}">
                <a16:creationId xmlns:a16="http://schemas.microsoft.com/office/drawing/2014/main" id="{4D5ED6A4-34B8-9FAE-C52A-A6EBEF0EDE7D}"/>
              </a:ext>
            </a:extLst>
          </p:cNvPr>
          <p:cNvPicPr>
            <a:picLocks noChangeAspect="1"/>
          </p:cNvPicPr>
          <p:nvPr/>
        </p:nvPicPr>
        <p:blipFill>
          <a:blip r:embed="rId2"/>
          <a:stretch>
            <a:fillRect/>
          </a:stretch>
        </p:blipFill>
        <p:spPr>
          <a:xfrm>
            <a:off x="685800" y="1853012"/>
            <a:ext cx="7772400" cy="4203939"/>
          </a:xfrm>
          <a:prstGeom prst="rect">
            <a:avLst/>
          </a:prstGeom>
        </p:spPr>
      </p:pic>
    </p:spTree>
    <p:extLst>
      <p:ext uri="{BB962C8B-B14F-4D97-AF65-F5344CB8AC3E}">
        <p14:creationId xmlns:p14="http://schemas.microsoft.com/office/powerpoint/2010/main" val="167775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A87D-8CB9-E248-8F20-CC38E8A8F611}"/>
              </a:ext>
            </a:extLst>
          </p:cNvPr>
          <p:cNvSpPr>
            <a:spLocks noGrp="1"/>
          </p:cNvSpPr>
          <p:nvPr>
            <p:ph type="title"/>
          </p:nvPr>
        </p:nvSpPr>
        <p:spPr>
          <a:xfrm>
            <a:off x="928687" y="1893889"/>
            <a:ext cx="7886700" cy="1325563"/>
          </a:xfrm>
        </p:spPr>
        <p:txBody>
          <a:bodyPr>
            <a:normAutofit fontScale="90000"/>
          </a:bodyPr>
          <a:lstStyle/>
          <a:p>
            <a:r>
              <a:rPr lang="en-US" dirty="0"/>
              <a:t>Answer to Break Out 2</a:t>
            </a:r>
            <a:br>
              <a:rPr lang="en-US" dirty="0"/>
            </a:br>
            <a:br>
              <a:rPr lang="en-US" dirty="0"/>
            </a:br>
            <a:r>
              <a:rPr lang="en-US" dirty="0"/>
              <a:t>Review the T-Test</a:t>
            </a:r>
          </a:p>
        </p:txBody>
      </p:sp>
    </p:spTree>
    <p:extLst>
      <p:ext uri="{BB962C8B-B14F-4D97-AF65-F5344CB8AC3E}">
        <p14:creationId xmlns:p14="http://schemas.microsoft.com/office/powerpoint/2010/main" val="548584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1A23-766A-90EB-5113-07FEDB839A2A}"/>
              </a:ext>
            </a:extLst>
          </p:cNvPr>
          <p:cNvSpPr>
            <a:spLocks noGrp="1"/>
          </p:cNvSpPr>
          <p:nvPr>
            <p:ph type="title"/>
          </p:nvPr>
        </p:nvSpPr>
        <p:spPr>
          <a:xfrm>
            <a:off x="318052" y="365126"/>
            <a:ext cx="8577470" cy="1325563"/>
          </a:xfrm>
        </p:spPr>
        <p:txBody>
          <a:bodyPr/>
          <a:lstStyle/>
          <a:p>
            <a:r>
              <a:rPr lang="en-US" dirty="0"/>
              <a:t>CLT and the Beachcomber Problem</a:t>
            </a:r>
          </a:p>
        </p:txBody>
      </p:sp>
      <p:sp>
        <p:nvSpPr>
          <p:cNvPr id="3" name="Content Placeholder 2">
            <a:extLst>
              <a:ext uri="{FF2B5EF4-FFF2-40B4-BE49-F238E27FC236}">
                <a16:creationId xmlns:a16="http://schemas.microsoft.com/office/drawing/2014/main" id="{CF6A54CE-34F7-94A5-B522-9F47C05D6729}"/>
              </a:ext>
            </a:extLst>
          </p:cNvPr>
          <p:cNvSpPr>
            <a:spLocks noGrp="1"/>
          </p:cNvSpPr>
          <p:nvPr>
            <p:ph idx="1"/>
          </p:nvPr>
        </p:nvSpPr>
        <p:spPr/>
        <p:txBody>
          <a:bodyPr>
            <a:normAutofit fontScale="92500"/>
          </a:bodyPr>
          <a:lstStyle/>
          <a:p>
            <a:r>
              <a:rPr lang="en-US" dirty="0"/>
              <a:t>In your Breakout Group:</a:t>
            </a:r>
          </a:p>
          <a:p>
            <a:pPr lvl="1"/>
            <a:r>
              <a:rPr lang="en-US" dirty="0"/>
              <a:t>Adapt the CLT code generate sample means from a normal distribution with mean 28 and standard deviation 7 years.</a:t>
            </a:r>
          </a:p>
          <a:p>
            <a:pPr lvl="1"/>
            <a:r>
              <a:rPr lang="en-US" dirty="0"/>
              <a:t>Run another T-Test, this time testing the null hypothesis that the true mean age of patrons at the beach comber is 28.  Does the </a:t>
            </a:r>
            <a:r>
              <a:rPr lang="en-US" dirty="0" err="1"/>
              <a:t>pvalue</a:t>
            </a:r>
            <a:r>
              <a:rPr lang="en-US" dirty="0"/>
              <a:t> reflect what you found in your simulation?  </a:t>
            </a:r>
          </a:p>
          <a:p>
            <a:pPr lvl="1"/>
            <a:r>
              <a:rPr lang="en-US" dirty="0"/>
              <a:t>Repeat the above again for a true mean of 30.  Does the CLT and the T-Test suggest that the data are consistent or inconsistent with a true mean age of patrons being 30?  </a:t>
            </a:r>
          </a:p>
          <a:p>
            <a:pPr lvl="1"/>
            <a:r>
              <a:rPr lang="en-US" dirty="0"/>
              <a:t>Your client just asked you how are the CLT and T-Test are related?  How do you respond?</a:t>
            </a:r>
          </a:p>
          <a:p>
            <a:pPr lvl="1"/>
            <a:endParaRPr lang="en-US" dirty="0"/>
          </a:p>
        </p:txBody>
      </p:sp>
    </p:spTree>
    <p:extLst>
      <p:ext uri="{BB962C8B-B14F-4D97-AF65-F5344CB8AC3E}">
        <p14:creationId xmlns:p14="http://schemas.microsoft.com/office/powerpoint/2010/main" val="775576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B29A-ECC3-44F5-7124-B710789FDFBC}"/>
              </a:ext>
            </a:extLst>
          </p:cNvPr>
          <p:cNvSpPr>
            <a:spLocks noGrp="1"/>
          </p:cNvSpPr>
          <p:nvPr>
            <p:ph type="title"/>
          </p:nvPr>
        </p:nvSpPr>
        <p:spPr/>
        <p:txBody>
          <a:bodyPr/>
          <a:lstStyle/>
          <a:p>
            <a:r>
              <a:rPr lang="en-US" sz="4400" kern="100" dirty="0">
                <a:effectLst/>
                <a:latin typeface="Aptos" panose="020B0004020202020204" pitchFamily="34" charset="0"/>
                <a:ea typeface="Aptos" panose="020B0004020202020204" pitchFamily="34" charset="0"/>
                <a:cs typeface="Times New Roman" panose="02020603050405020304" pitchFamily="18" charset="0"/>
              </a:rPr>
              <a:t>ChatGPT / Gen AI Policy</a:t>
            </a:r>
            <a:endParaRPr lang="en-US" dirty="0"/>
          </a:p>
        </p:txBody>
      </p:sp>
      <p:sp>
        <p:nvSpPr>
          <p:cNvPr id="3" name="Content Placeholder 2">
            <a:extLst>
              <a:ext uri="{FF2B5EF4-FFF2-40B4-BE49-F238E27FC236}">
                <a16:creationId xmlns:a16="http://schemas.microsoft.com/office/drawing/2014/main" id="{A79EFB23-5603-386F-25A3-A1BD71F000FF}"/>
              </a:ext>
            </a:extLst>
          </p:cNvPr>
          <p:cNvSpPr>
            <a:spLocks noGrp="1"/>
          </p:cNvSpPr>
          <p:nvPr>
            <p:ph idx="1"/>
          </p:nvPr>
        </p:nvSpPr>
        <p:spPr/>
        <p:txBody>
          <a:bodyPr/>
          <a:lstStyle/>
          <a:p>
            <a:pPr>
              <a:tabLst>
                <a:tab pos="263144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this class, default to doing the exercises without ChatGPT.</a:t>
            </a:r>
          </a:p>
          <a:p>
            <a:pPr>
              <a:tabLst>
                <a:tab pos="263144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Only use ChatGPT / Gen AI when directed in the FLS.</a:t>
            </a:r>
          </a:p>
          <a:p>
            <a:pPr>
              <a:tabLst>
                <a:tab pos="263144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Never turn in ChatGPT generated code in this class unless it is instructed to do so in the problem.</a:t>
            </a:r>
            <a:endParaRPr lang="en-US" dirty="0"/>
          </a:p>
        </p:txBody>
      </p:sp>
    </p:spTree>
    <p:extLst>
      <p:ext uri="{BB962C8B-B14F-4D97-AF65-F5344CB8AC3E}">
        <p14:creationId xmlns:p14="http://schemas.microsoft.com/office/powerpoint/2010/main" val="39011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5DE9-2962-3646-847E-B4C89BBEC317}"/>
              </a:ext>
            </a:extLst>
          </p:cNvPr>
          <p:cNvSpPr>
            <a:spLocks noGrp="1"/>
          </p:cNvSpPr>
          <p:nvPr>
            <p:ph type="title"/>
          </p:nvPr>
        </p:nvSpPr>
        <p:spPr>
          <a:xfrm>
            <a:off x="881569" y="2476028"/>
            <a:ext cx="7886700" cy="1325563"/>
          </a:xfrm>
        </p:spPr>
        <p:txBody>
          <a:bodyPr>
            <a:normAutofit fontScale="90000"/>
          </a:bodyPr>
          <a:lstStyle/>
          <a:p>
            <a:pPr algn="ctr"/>
            <a:r>
              <a:rPr lang="en-US" dirty="0"/>
              <a:t>So Important!!!</a:t>
            </a:r>
            <a:br>
              <a:rPr lang="en-US" dirty="0"/>
            </a:br>
            <a:br>
              <a:rPr lang="en-US" dirty="0"/>
            </a:br>
            <a:r>
              <a:rPr lang="en-US" dirty="0"/>
              <a:t>Takeaways and Questions!!!</a:t>
            </a:r>
          </a:p>
        </p:txBody>
      </p:sp>
    </p:spTree>
    <p:extLst>
      <p:ext uri="{BB962C8B-B14F-4D97-AF65-F5344CB8AC3E}">
        <p14:creationId xmlns:p14="http://schemas.microsoft.com/office/powerpoint/2010/main" val="237489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77F6-4A74-DB08-F18C-2BD9A75A6276}"/>
              </a:ext>
            </a:extLst>
          </p:cNvPr>
          <p:cNvSpPr>
            <a:spLocks noGrp="1"/>
          </p:cNvSpPr>
          <p:nvPr>
            <p:ph type="title"/>
          </p:nvPr>
        </p:nvSpPr>
        <p:spPr>
          <a:xfrm>
            <a:off x="628650" y="2675731"/>
            <a:ext cx="7886700" cy="1325563"/>
          </a:xfrm>
        </p:spPr>
        <p:txBody>
          <a:bodyPr/>
          <a:lstStyle/>
          <a:p>
            <a:r>
              <a:rPr lang="en-US" dirty="0"/>
              <a:t>Data Science News of the Week!</a:t>
            </a:r>
          </a:p>
        </p:txBody>
      </p:sp>
    </p:spTree>
    <p:extLst>
      <p:ext uri="{BB962C8B-B14F-4D97-AF65-F5344CB8AC3E}">
        <p14:creationId xmlns:p14="http://schemas.microsoft.com/office/powerpoint/2010/main" val="198340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70F1-555D-E945-BAC0-32D678CECD70}"/>
              </a:ext>
            </a:extLst>
          </p:cNvPr>
          <p:cNvSpPr>
            <a:spLocks noGrp="1"/>
          </p:cNvSpPr>
          <p:nvPr>
            <p:ph type="title"/>
          </p:nvPr>
        </p:nvSpPr>
        <p:spPr>
          <a:xfrm>
            <a:off x="617498" y="164405"/>
            <a:ext cx="7886700" cy="660786"/>
          </a:xfrm>
        </p:spPr>
        <p:txBody>
          <a:bodyPr>
            <a:normAutofit fontScale="90000"/>
          </a:bodyPr>
          <a:lstStyle/>
          <a:p>
            <a:r>
              <a:rPr lang="en-US" dirty="0"/>
              <a:t>Data Science Profiles!</a:t>
            </a:r>
          </a:p>
        </p:txBody>
      </p:sp>
      <p:pic>
        <p:nvPicPr>
          <p:cNvPr id="4" name="Picture 3">
            <a:extLst>
              <a:ext uri="{FF2B5EF4-FFF2-40B4-BE49-F238E27FC236}">
                <a16:creationId xmlns:a16="http://schemas.microsoft.com/office/drawing/2014/main" id="{EE647BFA-288D-4845-B682-770588D09134}"/>
              </a:ext>
            </a:extLst>
          </p:cNvPr>
          <p:cNvPicPr>
            <a:picLocks noChangeAspect="1"/>
          </p:cNvPicPr>
          <p:nvPr/>
        </p:nvPicPr>
        <p:blipFill>
          <a:blip r:embed="rId2"/>
          <a:stretch>
            <a:fillRect/>
          </a:stretch>
        </p:blipFill>
        <p:spPr>
          <a:xfrm>
            <a:off x="450230" y="976570"/>
            <a:ext cx="1888551" cy="1866992"/>
          </a:xfrm>
          <a:prstGeom prst="rect">
            <a:avLst/>
          </a:prstGeom>
        </p:spPr>
      </p:pic>
      <p:pic>
        <p:nvPicPr>
          <p:cNvPr id="5" name="Picture 1" descr="exercise-v2_files/figure-pptx/unnamed-chunk-1-1.png">
            <a:extLst>
              <a:ext uri="{FF2B5EF4-FFF2-40B4-BE49-F238E27FC236}">
                <a16:creationId xmlns:a16="http://schemas.microsoft.com/office/drawing/2014/main" id="{9A3E2A5F-CFE9-9448-86E6-97D284256571}"/>
              </a:ext>
            </a:extLst>
          </p:cNvPr>
          <p:cNvPicPr>
            <a:picLocks noGrp="1" noChangeAspect="1"/>
          </p:cNvPicPr>
          <p:nvPr/>
        </p:nvPicPr>
        <p:blipFill>
          <a:blip r:embed="rId3"/>
          <a:stretch>
            <a:fillRect/>
          </a:stretch>
        </p:blipFill>
        <p:spPr bwMode="auto">
          <a:xfrm>
            <a:off x="3345225" y="976570"/>
            <a:ext cx="2333740" cy="1866992"/>
          </a:xfrm>
          <a:prstGeom prst="rect">
            <a:avLst/>
          </a:prstGeom>
          <a:noFill/>
          <a:ln w="9525">
            <a:noFill/>
            <a:headEnd/>
            <a:tailEnd/>
          </a:ln>
        </p:spPr>
      </p:pic>
      <p:pic>
        <p:nvPicPr>
          <p:cNvPr id="7" name="Picture 6">
            <a:extLst>
              <a:ext uri="{FF2B5EF4-FFF2-40B4-BE49-F238E27FC236}">
                <a16:creationId xmlns:a16="http://schemas.microsoft.com/office/drawing/2014/main" id="{120EC1A4-422F-FB48-BA81-8F7AD05811E5}"/>
              </a:ext>
            </a:extLst>
          </p:cNvPr>
          <p:cNvPicPr>
            <a:picLocks noChangeAspect="1"/>
          </p:cNvPicPr>
          <p:nvPr/>
        </p:nvPicPr>
        <p:blipFill rotWithShape="1">
          <a:blip r:embed="rId4"/>
          <a:srcRect t="5941"/>
          <a:stretch/>
        </p:blipFill>
        <p:spPr>
          <a:xfrm>
            <a:off x="6393194" y="1259039"/>
            <a:ext cx="2374900" cy="1302053"/>
          </a:xfrm>
          <a:prstGeom prst="rect">
            <a:avLst/>
          </a:prstGeom>
        </p:spPr>
      </p:pic>
      <p:pic>
        <p:nvPicPr>
          <p:cNvPr id="8" name="Picture 7">
            <a:extLst>
              <a:ext uri="{FF2B5EF4-FFF2-40B4-BE49-F238E27FC236}">
                <a16:creationId xmlns:a16="http://schemas.microsoft.com/office/drawing/2014/main" id="{42981569-0274-A64A-B6C9-43794E144516}"/>
              </a:ext>
            </a:extLst>
          </p:cNvPr>
          <p:cNvPicPr>
            <a:picLocks noChangeAspect="1"/>
          </p:cNvPicPr>
          <p:nvPr/>
        </p:nvPicPr>
        <p:blipFill>
          <a:blip r:embed="rId5"/>
          <a:stretch>
            <a:fillRect/>
          </a:stretch>
        </p:blipFill>
        <p:spPr>
          <a:xfrm>
            <a:off x="207570" y="3117851"/>
            <a:ext cx="2407043" cy="1318710"/>
          </a:xfrm>
          <a:prstGeom prst="rect">
            <a:avLst/>
          </a:prstGeom>
        </p:spPr>
      </p:pic>
      <p:pic>
        <p:nvPicPr>
          <p:cNvPr id="11" name="Picture 10">
            <a:extLst>
              <a:ext uri="{FF2B5EF4-FFF2-40B4-BE49-F238E27FC236}">
                <a16:creationId xmlns:a16="http://schemas.microsoft.com/office/drawing/2014/main" id="{62FE5BBD-9E6A-C849-8806-6182BEDABCDA}"/>
              </a:ext>
            </a:extLst>
          </p:cNvPr>
          <p:cNvPicPr>
            <a:picLocks noChangeAspect="1"/>
          </p:cNvPicPr>
          <p:nvPr/>
        </p:nvPicPr>
        <p:blipFill>
          <a:blip r:embed="rId6"/>
          <a:stretch>
            <a:fillRect/>
          </a:stretch>
        </p:blipFill>
        <p:spPr>
          <a:xfrm>
            <a:off x="6285264" y="2995190"/>
            <a:ext cx="2590761" cy="1607816"/>
          </a:xfrm>
          <a:prstGeom prst="rect">
            <a:avLst/>
          </a:prstGeom>
        </p:spPr>
      </p:pic>
      <p:pic>
        <p:nvPicPr>
          <p:cNvPr id="12" name="Picture 11">
            <a:extLst>
              <a:ext uri="{FF2B5EF4-FFF2-40B4-BE49-F238E27FC236}">
                <a16:creationId xmlns:a16="http://schemas.microsoft.com/office/drawing/2014/main" id="{6BAA9573-33B9-9443-956D-09EC568D3F0C}"/>
              </a:ext>
            </a:extLst>
          </p:cNvPr>
          <p:cNvPicPr>
            <a:picLocks noChangeAspect="1"/>
          </p:cNvPicPr>
          <p:nvPr/>
        </p:nvPicPr>
        <p:blipFill>
          <a:blip r:embed="rId7"/>
          <a:stretch>
            <a:fillRect/>
          </a:stretch>
        </p:blipFill>
        <p:spPr>
          <a:xfrm>
            <a:off x="207570" y="5136222"/>
            <a:ext cx="2518929" cy="1075007"/>
          </a:xfrm>
          <a:prstGeom prst="rect">
            <a:avLst/>
          </a:prstGeom>
        </p:spPr>
      </p:pic>
      <p:pic>
        <p:nvPicPr>
          <p:cNvPr id="3" name="Picture 2">
            <a:extLst>
              <a:ext uri="{FF2B5EF4-FFF2-40B4-BE49-F238E27FC236}">
                <a16:creationId xmlns:a16="http://schemas.microsoft.com/office/drawing/2014/main" id="{4BFC908C-6CBB-1843-81E9-C27E78D2EAE4}"/>
              </a:ext>
            </a:extLst>
          </p:cNvPr>
          <p:cNvPicPr>
            <a:picLocks noChangeAspect="1"/>
          </p:cNvPicPr>
          <p:nvPr/>
        </p:nvPicPr>
        <p:blipFill>
          <a:blip r:embed="rId8"/>
          <a:stretch>
            <a:fillRect/>
          </a:stretch>
        </p:blipFill>
        <p:spPr>
          <a:xfrm>
            <a:off x="2883277" y="3276916"/>
            <a:ext cx="3257637" cy="1038606"/>
          </a:xfrm>
          <a:prstGeom prst="rect">
            <a:avLst/>
          </a:prstGeom>
        </p:spPr>
      </p:pic>
      <p:pic>
        <p:nvPicPr>
          <p:cNvPr id="6" name="Picture 5">
            <a:extLst>
              <a:ext uri="{FF2B5EF4-FFF2-40B4-BE49-F238E27FC236}">
                <a16:creationId xmlns:a16="http://schemas.microsoft.com/office/drawing/2014/main" id="{D0D76899-524E-E841-9255-AD9F5D125024}"/>
              </a:ext>
            </a:extLst>
          </p:cNvPr>
          <p:cNvPicPr>
            <a:picLocks noChangeAspect="1"/>
          </p:cNvPicPr>
          <p:nvPr/>
        </p:nvPicPr>
        <p:blipFill>
          <a:blip r:embed="rId9"/>
          <a:stretch>
            <a:fillRect/>
          </a:stretch>
        </p:blipFill>
        <p:spPr>
          <a:xfrm>
            <a:off x="6427814" y="5037104"/>
            <a:ext cx="2340280" cy="1370391"/>
          </a:xfrm>
          <a:prstGeom prst="rect">
            <a:avLst/>
          </a:prstGeom>
        </p:spPr>
      </p:pic>
      <p:pic>
        <p:nvPicPr>
          <p:cNvPr id="9" name="Picture 8">
            <a:extLst>
              <a:ext uri="{FF2B5EF4-FFF2-40B4-BE49-F238E27FC236}">
                <a16:creationId xmlns:a16="http://schemas.microsoft.com/office/drawing/2014/main" id="{2B2E50F3-6402-D247-9282-09EB7671AE5C}"/>
              </a:ext>
            </a:extLst>
          </p:cNvPr>
          <p:cNvPicPr>
            <a:picLocks noChangeAspect="1"/>
          </p:cNvPicPr>
          <p:nvPr/>
        </p:nvPicPr>
        <p:blipFill>
          <a:blip r:embed="rId10"/>
          <a:stretch>
            <a:fillRect/>
          </a:stretch>
        </p:blipFill>
        <p:spPr>
          <a:xfrm>
            <a:off x="3447130" y="4699781"/>
            <a:ext cx="2135557" cy="1511448"/>
          </a:xfrm>
          <a:prstGeom prst="rect">
            <a:avLst/>
          </a:prstGeom>
        </p:spPr>
      </p:pic>
    </p:spTree>
    <p:extLst>
      <p:ext uri="{BB962C8B-B14F-4D97-AF65-F5344CB8AC3E}">
        <p14:creationId xmlns:p14="http://schemas.microsoft.com/office/powerpoint/2010/main" val="313058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B881-752E-E64C-C8C6-71942AA665F6}"/>
              </a:ext>
            </a:extLst>
          </p:cNvPr>
          <p:cNvSpPr>
            <a:spLocks noGrp="1"/>
          </p:cNvSpPr>
          <p:nvPr>
            <p:ph type="title"/>
          </p:nvPr>
        </p:nvSpPr>
        <p:spPr>
          <a:xfrm>
            <a:off x="297226" y="218709"/>
            <a:ext cx="3953287" cy="1325563"/>
          </a:xfrm>
        </p:spPr>
        <p:txBody>
          <a:bodyPr/>
          <a:lstStyle/>
          <a:p>
            <a:r>
              <a:rPr lang="en-US" dirty="0"/>
              <a:t>Our Data Science Profiles!</a:t>
            </a:r>
          </a:p>
        </p:txBody>
      </p:sp>
      <p:pic>
        <p:nvPicPr>
          <p:cNvPr id="4" name="Picture 3">
            <a:extLst>
              <a:ext uri="{FF2B5EF4-FFF2-40B4-BE49-F238E27FC236}">
                <a16:creationId xmlns:a16="http://schemas.microsoft.com/office/drawing/2014/main" id="{9E8BD35A-4F11-C6A9-9758-4B616287DA42}"/>
              </a:ext>
            </a:extLst>
          </p:cNvPr>
          <p:cNvPicPr>
            <a:picLocks noChangeAspect="1"/>
          </p:cNvPicPr>
          <p:nvPr/>
        </p:nvPicPr>
        <p:blipFill>
          <a:blip r:embed="rId2"/>
          <a:stretch>
            <a:fillRect/>
          </a:stretch>
        </p:blipFill>
        <p:spPr>
          <a:xfrm>
            <a:off x="367748" y="1922729"/>
            <a:ext cx="2956779" cy="1325563"/>
          </a:xfrm>
          <a:prstGeom prst="rect">
            <a:avLst/>
          </a:prstGeom>
        </p:spPr>
      </p:pic>
      <p:pic>
        <p:nvPicPr>
          <p:cNvPr id="5" name="Picture 4">
            <a:extLst>
              <a:ext uri="{FF2B5EF4-FFF2-40B4-BE49-F238E27FC236}">
                <a16:creationId xmlns:a16="http://schemas.microsoft.com/office/drawing/2014/main" id="{CDB674AE-ED53-8664-A68B-31B7A778D65E}"/>
              </a:ext>
            </a:extLst>
          </p:cNvPr>
          <p:cNvPicPr>
            <a:picLocks noChangeAspect="1"/>
          </p:cNvPicPr>
          <p:nvPr/>
        </p:nvPicPr>
        <p:blipFill>
          <a:blip r:embed="rId3"/>
          <a:stretch>
            <a:fillRect/>
          </a:stretch>
        </p:blipFill>
        <p:spPr>
          <a:xfrm>
            <a:off x="3451306" y="1690689"/>
            <a:ext cx="2632855" cy="1448536"/>
          </a:xfrm>
          <a:prstGeom prst="rect">
            <a:avLst/>
          </a:prstGeom>
        </p:spPr>
      </p:pic>
      <p:pic>
        <p:nvPicPr>
          <p:cNvPr id="6" name="Picture 5">
            <a:extLst>
              <a:ext uri="{FF2B5EF4-FFF2-40B4-BE49-F238E27FC236}">
                <a16:creationId xmlns:a16="http://schemas.microsoft.com/office/drawing/2014/main" id="{D5D3FD84-64AB-58D7-C4DE-990306534307}"/>
              </a:ext>
            </a:extLst>
          </p:cNvPr>
          <p:cNvPicPr>
            <a:picLocks noChangeAspect="1"/>
          </p:cNvPicPr>
          <p:nvPr/>
        </p:nvPicPr>
        <p:blipFill>
          <a:blip r:embed="rId4"/>
          <a:stretch>
            <a:fillRect/>
          </a:stretch>
        </p:blipFill>
        <p:spPr>
          <a:xfrm>
            <a:off x="6210941" y="2020304"/>
            <a:ext cx="2782957" cy="1118921"/>
          </a:xfrm>
          <a:prstGeom prst="rect">
            <a:avLst/>
          </a:prstGeom>
        </p:spPr>
      </p:pic>
      <p:pic>
        <p:nvPicPr>
          <p:cNvPr id="7" name="Picture 6">
            <a:extLst>
              <a:ext uri="{FF2B5EF4-FFF2-40B4-BE49-F238E27FC236}">
                <a16:creationId xmlns:a16="http://schemas.microsoft.com/office/drawing/2014/main" id="{7AC85AF6-B11A-440B-C94E-BC81CCA375B2}"/>
              </a:ext>
            </a:extLst>
          </p:cNvPr>
          <p:cNvPicPr>
            <a:picLocks noChangeAspect="1"/>
          </p:cNvPicPr>
          <p:nvPr/>
        </p:nvPicPr>
        <p:blipFill>
          <a:blip r:embed="rId5"/>
          <a:stretch>
            <a:fillRect/>
          </a:stretch>
        </p:blipFill>
        <p:spPr>
          <a:xfrm>
            <a:off x="380115" y="3948181"/>
            <a:ext cx="2932043" cy="543563"/>
          </a:xfrm>
          <a:prstGeom prst="rect">
            <a:avLst/>
          </a:prstGeom>
        </p:spPr>
      </p:pic>
      <p:pic>
        <p:nvPicPr>
          <p:cNvPr id="8" name="Picture 7">
            <a:extLst>
              <a:ext uri="{FF2B5EF4-FFF2-40B4-BE49-F238E27FC236}">
                <a16:creationId xmlns:a16="http://schemas.microsoft.com/office/drawing/2014/main" id="{F833374D-8D10-B0E5-AC74-CD136E61D123}"/>
              </a:ext>
            </a:extLst>
          </p:cNvPr>
          <p:cNvPicPr>
            <a:picLocks noChangeAspect="1"/>
          </p:cNvPicPr>
          <p:nvPr/>
        </p:nvPicPr>
        <p:blipFill>
          <a:blip r:embed="rId6"/>
          <a:stretch>
            <a:fillRect/>
          </a:stretch>
        </p:blipFill>
        <p:spPr>
          <a:xfrm>
            <a:off x="3376254" y="3393927"/>
            <a:ext cx="2782957" cy="1652073"/>
          </a:xfrm>
          <a:prstGeom prst="rect">
            <a:avLst/>
          </a:prstGeom>
        </p:spPr>
      </p:pic>
      <p:pic>
        <p:nvPicPr>
          <p:cNvPr id="9" name="Picture 8">
            <a:extLst>
              <a:ext uri="{FF2B5EF4-FFF2-40B4-BE49-F238E27FC236}">
                <a16:creationId xmlns:a16="http://schemas.microsoft.com/office/drawing/2014/main" id="{8DDF86B3-1539-2036-6F2D-363DE91756D8}"/>
              </a:ext>
            </a:extLst>
          </p:cNvPr>
          <p:cNvPicPr>
            <a:picLocks noChangeAspect="1"/>
          </p:cNvPicPr>
          <p:nvPr/>
        </p:nvPicPr>
        <p:blipFill>
          <a:blip r:embed="rId7"/>
          <a:stretch>
            <a:fillRect/>
          </a:stretch>
        </p:blipFill>
        <p:spPr>
          <a:xfrm>
            <a:off x="6341165" y="3642459"/>
            <a:ext cx="2652733" cy="1268936"/>
          </a:xfrm>
          <a:prstGeom prst="rect">
            <a:avLst/>
          </a:prstGeom>
        </p:spPr>
      </p:pic>
      <p:pic>
        <p:nvPicPr>
          <p:cNvPr id="10" name="Picture 9">
            <a:extLst>
              <a:ext uri="{FF2B5EF4-FFF2-40B4-BE49-F238E27FC236}">
                <a16:creationId xmlns:a16="http://schemas.microsoft.com/office/drawing/2014/main" id="{2900629D-43B7-1610-2BF6-64C34FE3BCD5}"/>
              </a:ext>
            </a:extLst>
          </p:cNvPr>
          <p:cNvPicPr>
            <a:picLocks noChangeAspect="1"/>
          </p:cNvPicPr>
          <p:nvPr/>
        </p:nvPicPr>
        <p:blipFill>
          <a:blip r:embed="rId8"/>
          <a:stretch>
            <a:fillRect/>
          </a:stretch>
        </p:blipFill>
        <p:spPr>
          <a:xfrm>
            <a:off x="409731" y="5046000"/>
            <a:ext cx="2703442" cy="1405623"/>
          </a:xfrm>
          <a:prstGeom prst="rect">
            <a:avLst/>
          </a:prstGeom>
        </p:spPr>
      </p:pic>
      <p:pic>
        <p:nvPicPr>
          <p:cNvPr id="11" name="Picture 10">
            <a:extLst>
              <a:ext uri="{FF2B5EF4-FFF2-40B4-BE49-F238E27FC236}">
                <a16:creationId xmlns:a16="http://schemas.microsoft.com/office/drawing/2014/main" id="{C0F69465-8EAE-1945-E224-1BA24FD9D3BC}"/>
              </a:ext>
            </a:extLst>
          </p:cNvPr>
          <p:cNvPicPr>
            <a:picLocks noChangeAspect="1"/>
          </p:cNvPicPr>
          <p:nvPr/>
        </p:nvPicPr>
        <p:blipFill>
          <a:blip r:embed="rId9"/>
          <a:stretch>
            <a:fillRect/>
          </a:stretch>
        </p:blipFill>
        <p:spPr>
          <a:xfrm>
            <a:off x="3565983" y="5300702"/>
            <a:ext cx="2012033" cy="1405624"/>
          </a:xfrm>
          <a:prstGeom prst="rect">
            <a:avLst/>
          </a:prstGeom>
        </p:spPr>
      </p:pic>
      <p:pic>
        <p:nvPicPr>
          <p:cNvPr id="12" name="Picture 11">
            <a:extLst>
              <a:ext uri="{FF2B5EF4-FFF2-40B4-BE49-F238E27FC236}">
                <a16:creationId xmlns:a16="http://schemas.microsoft.com/office/drawing/2014/main" id="{C78E002F-5AB5-D81F-40FD-6A4E6D57356C}"/>
              </a:ext>
            </a:extLst>
          </p:cNvPr>
          <p:cNvPicPr>
            <a:picLocks noChangeAspect="1"/>
          </p:cNvPicPr>
          <p:nvPr/>
        </p:nvPicPr>
        <p:blipFill>
          <a:blip r:embed="rId10"/>
          <a:stretch>
            <a:fillRect/>
          </a:stretch>
        </p:blipFill>
        <p:spPr>
          <a:xfrm>
            <a:off x="6030826" y="5334983"/>
            <a:ext cx="2733059" cy="1118921"/>
          </a:xfrm>
          <a:prstGeom prst="rect">
            <a:avLst/>
          </a:prstGeom>
        </p:spPr>
      </p:pic>
      <p:pic>
        <p:nvPicPr>
          <p:cNvPr id="13" name="Picture 12">
            <a:extLst>
              <a:ext uri="{FF2B5EF4-FFF2-40B4-BE49-F238E27FC236}">
                <a16:creationId xmlns:a16="http://schemas.microsoft.com/office/drawing/2014/main" id="{E5B26CC2-7540-6634-0E8B-7A5B45162F9B}"/>
              </a:ext>
            </a:extLst>
          </p:cNvPr>
          <p:cNvPicPr>
            <a:picLocks noChangeAspect="1"/>
          </p:cNvPicPr>
          <p:nvPr/>
        </p:nvPicPr>
        <p:blipFill>
          <a:blip r:embed="rId11"/>
          <a:stretch>
            <a:fillRect/>
          </a:stretch>
        </p:blipFill>
        <p:spPr>
          <a:xfrm>
            <a:off x="6667927" y="218709"/>
            <a:ext cx="2178847" cy="1471716"/>
          </a:xfrm>
          <a:prstGeom prst="rect">
            <a:avLst/>
          </a:prstGeom>
        </p:spPr>
      </p:pic>
      <p:pic>
        <p:nvPicPr>
          <p:cNvPr id="14" name="Picture 13">
            <a:extLst>
              <a:ext uri="{FF2B5EF4-FFF2-40B4-BE49-F238E27FC236}">
                <a16:creationId xmlns:a16="http://schemas.microsoft.com/office/drawing/2014/main" id="{C70C8CAE-EDE6-6869-8FB5-7A358F11C52B}"/>
              </a:ext>
            </a:extLst>
          </p:cNvPr>
          <p:cNvPicPr>
            <a:picLocks noChangeAspect="1"/>
          </p:cNvPicPr>
          <p:nvPr/>
        </p:nvPicPr>
        <p:blipFill>
          <a:blip r:embed="rId12"/>
          <a:stretch>
            <a:fillRect/>
          </a:stretch>
        </p:blipFill>
        <p:spPr>
          <a:xfrm>
            <a:off x="4161061" y="682374"/>
            <a:ext cx="2373342" cy="1008051"/>
          </a:xfrm>
          <a:prstGeom prst="rect">
            <a:avLst/>
          </a:prstGeom>
        </p:spPr>
      </p:pic>
    </p:spTree>
    <p:extLst>
      <p:ext uri="{BB962C8B-B14F-4D97-AF65-F5344CB8AC3E}">
        <p14:creationId xmlns:p14="http://schemas.microsoft.com/office/powerpoint/2010/main" val="1172942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9E1E-083E-4C3D-334A-A8FDA7F58FE7}"/>
              </a:ext>
            </a:extLst>
          </p:cNvPr>
          <p:cNvSpPr>
            <a:spLocks noGrp="1"/>
          </p:cNvSpPr>
          <p:nvPr>
            <p:ph type="title"/>
          </p:nvPr>
        </p:nvSpPr>
        <p:spPr>
          <a:xfrm>
            <a:off x="628650" y="365126"/>
            <a:ext cx="2168979" cy="1325563"/>
          </a:xfrm>
        </p:spPr>
        <p:txBody>
          <a:bodyPr>
            <a:normAutofit fontScale="90000"/>
          </a:bodyPr>
          <a:lstStyle/>
          <a:p>
            <a:r>
              <a:rPr lang="en-US" dirty="0"/>
              <a:t>Out Data Profiles!</a:t>
            </a:r>
          </a:p>
        </p:txBody>
      </p:sp>
      <p:pic>
        <p:nvPicPr>
          <p:cNvPr id="4" name="Picture 3">
            <a:extLst>
              <a:ext uri="{FF2B5EF4-FFF2-40B4-BE49-F238E27FC236}">
                <a16:creationId xmlns:a16="http://schemas.microsoft.com/office/drawing/2014/main" id="{AA974BBB-FF41-5AB2-2560-687F791133A5}"/>
              </a:ext>
            </a:extLst>
          </p:cNvPr>
          <p:cNvPicPr>
            <a:picLocks noChangeAspect="1"/>
          </p:cNvPicPr>
          <p:nvPr/>
        </p:nvPicPr>
        <p:blipFill>
          <a:blip r:embed="rId2"/>
          <a:stretch>
            <a:fillRect/>
          </a:stretch>
        </p:blipFill>
        <p:spPr>
          <a:xfrm>
            <a:off x="2863338" y="601310"/>
            <a:ext cx="2151136" cy="857060"/>
          </a:xfrm>
          <a:prstGeom prst="rect">
            <a:avLst/>
          </a:prstGeom>
        </p:spPr>
      </p:pic>
      <p:pic>
        <p:nvPicPr>
          <p:cNvPr id="5" name="Picture 4">
            <a:extLst>
              <a:ext uri="{FF2B5EF4-FFF2-40B4-BE49-F238E27FC236}">
                <a16:creationId xmlns:a16="http://schemas.microsoft.com/office/drawing/2014/main" id="{B785780A-5276-77FE-DE16-97BFF50DBC6F}"/>
              </a:ext>
            </a:extLst>
          </p:cNvPr>
          <p:cNvPicPr>
            <a:picLocks noChangeAspect="1"/>
          </p:cNvPicPr>
          <p:nvPr/>
        </p:nvPicPr>
        <p:blipFill>
          <a:blip r:embed="rId3"/>
          <a:stretch>
            <a:fillRect/>
          </a:stretch>
        </p:blipFill>
        <p:spPr>
          <a:xfrm>
            <a:off x="5087329" y="455300"/>
            <a:ext cx="1926945" cy="1145213"/>
          </a:xfrm>
          <a:prstGeom prst="rect">
            <a:avLst/>
          </a:prstGeom>
        </p:spPr>
      </p:pic>
      <p:pic>
        <p:nvPicPr>
          <p:cNvPr id="6" name="Picture 5">
            <a:extLst>
              <a:ext uri="{FF2B5EF4-FFF2-40B4-BE49-F238E27FC236}">
                <a16:creationId xmlns:a16="http://schemas.microsoft.com/office/drawing/2014/main" id="{7C8E0944-CE75-063A-F49A-C8D8DEFE54E7}"/>
              </a:ext>
            </a:extLst>
          </p:cNvPr>
          <p:cNvPicPr>
            <a:picLocks noChangeAspect="1"/>
          </p:cNvPicPr>
          <p:nvPr/>
        </p:nvPicPr>
        <p:blipFill>
          <a:blip r:embed="rId4"/>
          <a:stretch>
            <a:fillRect/>
          </a:stretch>
        </p:blipFill>
        <p:spPr>
          <a:xfrm>
            <a:off x="381000" y="1796759"/>
            <a:ext cx="1689100" cy="1163248"/>
          </a:xfrm>
          <a:prstGeom prst="rect">
            <a:avLst/>
          </a:prstGeom>
        </p:spPr>
      </p:pic>
      <p:pic>
        <p:nvPicPr>
          <p:cNvPr id="7" name="Picture 6">
            <a:extLst>
              <a:ext uri="{FF2B5EF4-FFF2-40B4-BE49-F238E27FC236}">
                <a16:creationId xmlns:a16="http://schemas.microsoft.com/office/drawing/2014/main" id="{860DAE6F-F52B-BD52-CFFD-D4D529FAAB8D}"/>
              </a:ext>
            </a:extLst>
          </p:cNvPr>
          <p:cNvPicPr>
            <a:picLocks noChangeAspect="1"/>
          </p:cNvPicPr>
          <p:nvPr/>
        </p:nvPicPr>
        <p:blipFill>
          <a:blip r:embed="rId5"/>
          <a:stretch>
            <a:fillRect/>
          </a:stretch>
        </p:blipFill>
        <p:spPr>
          <a:xfrm>
            <a:off x="2201541" y="2085420"/>
            <a:ext cx="2133600" cy="585926"/>
          </a:xfrm>
          <a:prstGeom prst="rect">
            <a:avLst/>
          </a:prstGeom>
        </p:spPr>
      </p:pic>
      <p:pic>
        <p:nvPicPr>
          <p:cNvPr id="8" name="Picture 7">
            <a:extLst>
              <a:ext uri="{FF2B5EF4-FFF2-40B4-BE49-F238E27FC236}">
                <a16:creationId xmlns:a16="http://schemas.microsoft.com/office/drawing/2014/main" id="{D72B86F0-0601-9D6C-FC18-A7DB8EE6CFB3}"/>
              </a:ext>
            </a:extLst>
          </p:cNvPr>
          <p:cNvPicPr>
            <a:picLocks noChangeAspect="1"/>
          </p:cNvPicPr>
          <p:nvPr/>
        </p:nvPicPr>
        <p:blipFill>
          <a:blip r:embed="rId6"/>
          <a:stretch>
            <a:fillRect/>
          </a:stretch>
        </p:blipFill>
        <p:spPr>
          <a:xfrm>
            <a:off x="4466582" y="1946013"/>
            <a:ext cx="2382063" cy="857060"/>
          </a:xfrm>
          <a:prstGeom prst="rect">
            <a:avLst/>
          </a:prstGeom>
        </p:spPr>
      </p:pic>
      <p:pic>
        <p:nvPicPr>
          <p:cNvPr id="9" name="Picture 8">
            <a:extLst>
              <a:ext uri="{FF2B5EF4-FFF2-40B4-BE49-F238E27FC236}">
                <a16:creationId xmlns:a16="http://schemas.microsoft.com/office/drawing/2014/main" id="{28241C3F-FC0C-21BD-B214-A08382EDF165}"/>
              </a:ext>
            </a:extLst>
          </p:cNvPr>
          <p:cNvPicPr>
            <a:picLocks noChangeAspect="1"/>
          </p:cNvPicPr>
          <p:nvPr/>
        </p:nvPicPr>
        <p:blipFill>
          <a:blip r:embed="rId7"/>
          <a:stretch>
            <a:fillRect/>
          </a:stretch>
        </p:blipFill>
        <p:spPr>
          <a:xfrm>
            <a:off x="7014274" y="1796759"/>
            <a:ext cx="1176440" cy="1094014"/>
          </a:xfrm>
          <a:prstGeom prst="rect">
            <a:avLst/>
          </a:prstGeom>
        </p:spPr>
      </p:pic>
      <p:pic>
        <p:nvPicPr>
          <p:cNvPr id="10" name="Picture 9">
            <a:extLst>
              <a:ext uri="{FF2B5EF4-FFF2-40B4-BE49-F238E27FC236}">
                <a16:creationId xmlns:a16="http://schemas.microsoft.com/office/drawing/2014/main" id="{E8001AC1-9895-368B-C960-803429B4CF03}"/>
              </a:ext>
            </a:extLst>
          </p:cNvPr>
          <p:cNvPicPr>
            <a:picLocks noChangeAspect="1"/>
          </p:cNvPicPr>
          <p:nvPr/>
        </p:nvPicPr>
        <p:blipFill>
          <a:blip r:embed="rId8"/>
          <a:stretch>
            <a:fillRect/>
          </a:stretch>
        </p:blipFill>
        <p:spPr>
          <a:xfrm>
            <a:off x="175078" y="3122549"/>
            <a:ext cx="2100943" cy="612902"/>
          </a:xfrm>
          <a:prstGeom prst="rect">
            <a:avLst/>
          </a:prstGeom>
        </p:spPr>
      </p:pic>
      <p:pic>
        <p:nvPicPr>
          <p:cNvPr id="11" name="Picture 10">
            <a:extLst>
              <a:ext uri="{FF2B5EF4-FFF2-40B4-BE49-F238E27FC236}">
                <a16:creationId xmlns:a16="http://schemas.microsoft.com/office/drawing/2014/main" id="{0803D6CE-5ED8-3F2C-C0E0-962A14203AE5}"/>
              </a:ext>
            </a:extLst>
          </p:cNvPr>
          <p:cNvPicPr>
            <a:picLocks noChangeAspect="1"/>
          </p:cNvPicPr>
          <p:nvPr/>
        </p:nvPicPr>
        <p:blipFill>
          <a:blip r:embed="rId9"/>
          <a:stretch>
            <a:fillRect/>
          </a:stretch>
        </p:blipFill>
        <p:spPr>
          <a:xfrm>
            <a:off x="2421523" y="2841951"/>
            <a:ext cx="1693636" cy="1174098"/>
          </a:xfrm>
          <a:prstGeom prst="rect">
            <a:avLst/>
          </a:prstGeom>
        </p:spPr>
      </p:pic>
      <p:pic>
        <p:nvPicPr>
          <p:cNvPr id="12" name="Picture 11">
            <a:extLst>
              <a:ext uri="{FF2B5EF4-FFF2-40B4-BE49-F238E27FC236}">
                <a16:creationId xmlns:a16="http://schemas.microsoft.com/office/drawing/2014/main" id="{CF1B9E74-2AE2-9904-70DE-B211634554C3}"/>
              </a:ext>
            </a:extLst>
          </p:cNvPr>
          <p:cNvPicPr>
            <a:picLocks noChangeAspect="1"/>
          </p:cNvPicPr>
          <p:nvPr/>
        </p:nvPicPr>
        <p:blipFill>
          <a:blip r:embed="rId10"/>
          <a:stretch>
            <a:fillRect/>
          </a:stretch>
        </p:blipFill>
        <p:spPr>
          <a:xfrm>
            <a:off x="4449514" y="2832201"/>
            <a:ext cx="2230404" cy="1191886"/>
          </a:xfrm>
          <a:prstGeom prst="rect">
            <a:avLst/>
          </a:prstGeom>
        </p:spPr>
      </p:pic>
      <p:pic>
        <p:nvPicPr>
          <p:cNvPr id="13" name="Picture 12">
            <a:extLst>
              <a:ext uri="{FF2B5EF4-FFF2-40B4-BE49-F238E27FC236}">
                <a16:creationId xmlns:a16="http://schemas.microsoft.com/office/drawing/2014/main" id="{88F6E711-8854-E929-3B35-D159847F9F50}"/>
              </a:ext>
            </a:extLst>
          </p:cNvPr>
          <p:cNvPicPr>
            <a:picLocks noChangeAspect="1"/>
          </p:cNvPicPr>
          <p:nvPr/>
        </p:nvPicPr>
        <p:blipFill>
          <a:blip r:embed="rId11"/>
          <a:stretch>
            <a:fillRect/>
          </a:stretch>
        </p:blipFill>
        <p:spPr>
          <a:xfrm>
            <a:off x="6848645" y="2988962"/>
            <a:ext cx="1883229" cy="878363"/>
          </a:xfrm>
          <a:prstGeom prst="rect">
            <a:avLst/>
          </a:prstGeom>
        </p:spPr>
      </p:pic>
      <p:pic>
        <p:nvPicPr>
          <p:cNvPr id="14" name="Picture 13">
            <a:extLst>
              <a:ext uri="{FF2B5EF4-FFF2-40B4-BE49-F238E27FC236}">
                <a16:creationId xmlns:a16="http://schemas.microsoft.com/office/drawing/2014/main" id="{6B5E3EFD-D53E-FDFA-C5FD-F5B804102FF4}"/>
              </a:ext>
            </a:extLst>
          </p:cNvPr>
          <p:cNvPicPr>
            <a:picLocks noChangeAspect="1"/>
          </p:cNvPicPr>
          <p:nvPr/>
        </p:nvPicPr>
        <p:blipFill>
          <a:blip r:embed="rId12"/>
          <a:stretch>
            <a:fillRect/>
          </a:stretch>
        </p:blipFill>
        <p:spPr>
          <a:xfrm>
            <a:off x="301350" y="4016049"/>
            <a:ext cx="2025650" cy="1041400"/>
          </a:xfrm>
          <a:prstGeom prst="rect">
            <a:avLst/>
          </a:prstGeom>
        </p:spPr>
      </p:pic>
      <p:pic>
        <p:nvPicPr>
          <p:cNvPr id="15" name="Picture 14">
            <a:extLst>
              <a:ext uri="{FF2B5EF4-FFF2-40B4-BE49-F238E27FC236}">
                <a16:creationId xmlns:a16="http://schemas.microsoft.com/office/drawing/2014/main" id="{8FEDCD6E-51D2-649D-0F0B-1D03865947C2}"/>
              </a:ext>
            </a:extLst>
          </p:cNvPr>
          <p:cNvPicPr>
            <a:picLocks noChangeAspect="1"/>
          </p:cNvPicPr>
          <p:nvPr/>
        </p:nvPicPr>
        <p:blipFill>
          <a:blip r:embed="rId13"/>
          <a:stretch>
            <a:fillRect/>
          </a:stretch>
        </p:blipFill>
        <p:spPr>
          <a:xfrm>
            <a:off x="2399751" y="4091832"/>
            <a:ext cx="1913618" cy="1005587"/>
          </a:xfrm>
          <a:prstGeom prst="rect">
            <a:avLst/>
          </a:prstGeom>
        </p:spPr>
      </p:pic>
      <p:pic>
        <p:nvPicPr>
          <p:cNvPr id="16" name="Picture 15">
            <a:extLst>
              <a:ext uri="{FF2B5EF4-FFF2-40B4-BE49-F238E27FC236}">
                <a16:creationId xmlns:a16="http://schemas.microsoft.com/office/drawing/2014/main" id="{16278BC6-6A65-4459-ED64-D51BFFA25A98}"/>
              </a:ext>
            </a:extLst>
          </p:cNvPr>
          <p:cNvPicPr>
            <a:picLocks noChangeAspect="1"/>
          </p:cNvPicPr>
          <p:nvPr/>
        </p:nvPicPr>
        <p:blipFill>
          <a:blip r:embed="rId14"/>
          <a:stretch>
            <a:fillRect/>
          </a:stretch>
        </p:blipFill>
        <p:spPr>
          <a:xfrm>
            <a:off x="4444810" y="4091832"/>
            <a:ext cx="1448352" cy="1092200"/>
          </a:xfrm>
          <a:prstGeom prst="rect">
            <a:avLst/>
          </a:prstGeom>
        </p:spPr>
      </p:pic>
      <p:pic>
        <p:nvPicPr>
          <p:cNvPr id="17" name="Picture 16">
            <a:extLst>
              <a:ext uri="{FF2B5EF4-FFF2-40B4-BE49-F238E27FC236}">
                <a16:creationId xmlns:a16="http://schemas.microsoft.com/office/drawing/2014/main" id="{36A63711-2557-3449-ECEB-CC4EEFC559BD}"/>
              </a:ext>
            </a:extLst>
          </p:cNvPr>
          <p:cNvPicPr>
            <a:picLocks noChangeAspect="1"/>
          </p:cNvPicPr>
          <p:nvPr/>
        </p:nvPicPr>
        <p:blipFill>
          <a:blip r:embed="rId15"/>
          <a:stretch>
            <a:fillRect/>
          </a:stretch>
        </p:blipFill>
        <p:spPr>
          <a:xfrm>
            <a:off x="5893162" y="4240358"/>
            <a:ext cx="1786329" cy="857061"/>
          </a:xfrm>
          <a:prstGeom prst="rect">
            <a:avLst/>
          </a:prstGeom>
        </p:spPr>
      </p:pic>
      <p:pic>
        <p:nvPicPr>
          <p:cNvPr id="18" name="Picture 17">
            <a:extLst>
              <a:ext uri="{FF2B5EF4-FFF2-40B4-BE49-F238E27FC236}">
                <a16:creationId xmlns:a16="http://schemas.microsoft.com/office/drawing/2014/main" id="{250C0BE2-46EF-E6D1-F077-33B709E30670}"/>
              </a:ext>
            </a:extLst>
          </p:cNvPr>
          <p:cNvPicPr>
            <a:picLocks noChangeAspect="1"/>
          </p:cNvPicPr>
          <p:nvPr/>
        </p:nvPicPr>
        <p:blipFill>
          <a:blip r:embed="rId16"/>
          <a:stretch>
            <a:fillRect/>
          </a:stretch>
        </p:blipFill>
        <p:spPr>
          <a:xfrm>
            <a:off x="7701263" y="4153745"/>
            <a:ext cx="1342363" cy="817091"/>
          </a:xfrm>
          <a:prstGeom prst="rect">
            <a:avLst/>
          </a:prstGeom>
        </p:spPr>
      </p:pic>
      <p:pic>
        <p:nvPicPr>
          <p:cNvPr id="19" name="Picture 18">
            <a:extLst>
              <a:ext uri="{FF2B5EF4-FFF2-40B4-BE49-F238E27FC236}">
                <a16:creationId xmlns:a16="http://schemas.microsoft.com/office/drawing/2014/main" id="{695F8EA2-A862-A2D0-1DFC-A3E218FBD0F8}"/>
              </a:ext>
            </a:extLst>
          </p:cNvPr>
          <p:cNvPicPr>
            <a:picLocks noChangeAspect="1"/>
          </p:cNvPicPr>
          <p:nvPr/>
        </p:nvPicPr>
        <p:blipFill>
          <a:blip r:embed="rId17"/>
          <a:stretch>
            <a:fillRect/>
          </a:stretch>
        </p:blipFill>
        <p:spPr>
          <a:xfrm>
            <a:off x="419427" y="5416015"/>
            <a:ext cx="1980324" cy="843052"/>
          </a:xfrm>
          <a:prstGeom prst="rect">
            <a:avLst/>
          </a:prstGeom>
        </p:spPr>
      </p:pic>
      <p:pic>
        <p:nvPicPr>
          <p:cNvPr id="20" name="Picture 19">
            <a:extLst>
              <a:ext uri="{FF2B5EF4-FFF2-40B4-BE49-F238E27FC236}">
                <a16:creationId xmlns:a16="http://schemas.microsoft.com/office/drawing/2014/main" id="{DC4DFD52-0CA6-C80B-3BB3-75270DBA2F48}"/>
              </a:ext>
            </a:extLst>
          </p:cNvPr>
          <p:cNvPicPr>
            <a:picLocks noChangeAspect="1"/>
          </p:cNvPicPr>
          <p:nvPr/>
        </p:nvPicPr>
        <p:blipFill>
          <a:blip r:embed="rId18"/>
          <a:stretch>
            <a:fillRect/>
          </a:stretch>
        </p:blipFill>
        <p:spPr>
          <a:xfrm>
            <a:off x="2491380" y="5298501"/>
            <a:ext cx="1980324" cy="1175034"/>
          </a:xfrm>
          <a:prstGeom prst="rect">
            <a:avLst/>
          </a:prstGeom>
        </p:spPr>
      </p:pic>
      <p:pic>
        <p:nvPicPr>
          <p:cNvPr id="21" name="Picture 20">
            <a:extLst>
              <a:ext uri="{FF2B5EF4-FFF2-40B4-BE49-F238E27FC236}">
                <a16:creationId xmlns:a16="http://schemas.microsoft.com/office/drawing/2014/main" id="{EF923A16-A620-C92B-A356-A2746C1DFBCA}"/>
              </a:ext>
            </a:extLst>
          </p:cNvPr>
          <p:cNvPicPr>
            <a:picLocks noChangeAspect="1"/>
          </p:cNvPicPr>
          <p:nvPr/>
        </p:nvPicPr>
        <p:blipFill>
          <a:blip r:embed="rId19"/>
          <a:stretch>
            <a:fillRect/>
          </a:stretch>
        </p:blipFill>
        <p:spPr>
          <a:xfrm>
            <a:off x="4605251" y="5470452"/>
            <a:ext cx="1941536" cy="878363"/>
          </a:xfrm>
          <a:prstGeom prst="rect">
            <a:avLst/>
          </a:prstGeom>
        </p:spPr>
      </p:pic>
      <p:pic>
        <p:nvPicPr>
          <p:cNvPr id="22" name="Picture 21">
            <a:extLst>
              <a:ext uri="{FF2B5EF4-FFF2-40B4-BE49-F238E27FC236}">
                <a16:creationId xmlns:a16="http://schemas.microsoft.com/office/drawing/2014/main" id="{AD7A51B2-738F-E947-2CFB-DA3B8E4F524A}"/>
              </a:ext>
            </a:extLst>
          </p:cNvPr>
          <p:cNvPicPr>
            <a:picLocks noChangeAspect="1"/>
          </p:cNvPicPr>
          <p:nvPr/>
        </p:nvPicPr>
        <p:blipFill>
          <a:blip r:embed="rId20"/>
          <a:stretch>
            <a:fillRect/>
          </a:stretch>
        </p:blipFill>
        <p:spPr>
          <a:xfrm>
            <a:off x="6625409" y="5210959"/>
            <a:ext cx="2329699" cy="1350118"/>
          </a:xfrm>
          <a:prstGeom prst="rect">
            <a:avLst/>
          </a:prstGeom>
        </p:spPr>
      </p:pic>
      <p:pic>
        <p:nvPicPr>
          <p:cNvPr id="3" name="Picture 2">
            <a:extLst>
              <a:ext uri="{FF2B5EF4-FFF2-40B4-BE49-F238E27FC236}">
                <a16:creationId xmlns:a16="http://schemas.microsoft.com/office/drawing/2014/main" id="{B496DB2C-2A71-5B65-75B9-A91889E75640}"/>
              </a:ext>
            </a:extLst>
          </p:cNvPr>
          <p:cNvPicPr>
            <a:picLocks noChangeAspect="1"/>
          </p:cNvPicPr>
          <p:nvPr/>
        </p:nvPicPr>
        <p:blipFill>
          <a:blip r:embed="rId21"/>
          <a:stretch>
            <a:fillRect/>
          </a:stretch>
        </p:blipFill>
        <p:spPr>
          <a:xfrm>
            <a:off x="7058278" y="296923"/>
            <a:ext cx="1876011" cy="1215117"/>
          </a:xfrm>
          <a:prstGeom prst="rect">
            <a:avLst/>
          </a:prstGeom>
        </p:spPr>
      </p:pic>
    </p:spTree>
    <p:extLst>
      <p:ext uri="{BB962C8B-B14F-4D97-AF65-F5344CB8AC3E}">
        <p14:creationId xmlns:p14="http://schemas.microsoft.com/office/powerpoint/2010/main" val="204552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9D1B-A12F-86DE-3F11-D42D30EA9438}"/>
              </a:ext>
            </a:extLst>
          </p:cNvPr>
          <p:cNvSpPr>
            <a:spLocks noGrp="1"/>
          </p:cNvSpPr>
          <p:nvPr>
            <p:ph type="title"/>
          </p:nvPr>
        </p:nvSpPr>
        <p:spPr/>
        <p:txBody>
          <a:bodyPr/>
          <a:lstStyle/>
          <a:p>
            <a:r>
              <a:rPr lang="en-US" dirty="0"/>
              <a:t>Our Data Science Profiles!</a:t>
            </a:r>
          </a:p>
        </p:txBody>
      </p:sp>
      <p:pic>
        <p:nvPicPr>
          <p:cNvPr id="4" name="Picture 3">
            <a:extLst>
              <a:ext uri="{FF2B5EF4-FFF2-40B4-BE49-F238E27FC236}">
                <a16:creationId xmlns:a16="http://schemas.microsoft.com/office/drawing/2014/main" id="{EC936E3B-6F51-1821-BEB2-7414D129C5EF}"/>
              </a:ext>
            </a:extLst>
          </p:cNvPr>
          <p:cNvPicPr>
            <a:picLocks noChangeAspect="1"/>
          </p:cNvPicPr>
          <p:nvPr/>
        </p:nvPicPr>
        <p:blipFill>
          <a:blip r:embed="rId2"/>
          <a:stretch>
            <a:fillRect/>
          </a:stretch>
        </p:blipFill>
        <p:spPr>
          <a:xfrm>
            <a:off x="267628" y="1432725"/>
            <a:ext cx="1789771" cy="1180311"/>
          </a:xfrm>
          <a:prstGeom prst="rect">
            <a:avLst/>
          </a:prstGeom>
        </p:spPr>
      </p:pic>
      <p:pic>
        <p:nvPicPr>
          <p:cNvPr id="5" name="Picture 4">
            <a:extLst>
              <a:ext uri="{FF2B5EF4-FFF2-40B4-BE49-F238E27FC236}">
                <a16:creationId xmlns:a16="http://schemas.microsoft.com/office/drawing/2014/main" id="{2257C26D-9B1E-373A-8E8D-90398B90CF85}"/>
              </a:ext>
            </a:extLst>
          </p:cNvPr>
          <p:cNvPicPr>
            <a:picLocks noChangeAspect="1"/>
          </p:cNvPicPr>
          <p:nvPr/>
        </p:nvPicPr>
        <p:blipFill>
          <a:blip r:embed="rId3"/>
          <a:stretch>
            <a:fillRect/>
          </a:stretch>
        </p:blipFill>
        <p:spPr>
          <a:xfrm>
            <a:off x="2196790" y="1617508"/>
            <a:ext cx="2202366" cy="810744"/>
          </a:xfrm>
          <a:prstGeom prst="rect">
            <a:avLst/>
          </a:prstGeom>
        </p:spPr>
      </p:pic>
      <p:pic>
        <p:nvPicPr>
          <p:cNvPr id="6" name="Picture 5">
            <a:extLst>
              <a:ext uri="{FF2B5EF4-FFF2-40B4-BE49-F238E27FC236}">
                <a16:creationId xmlns:a16="http://schemas.microsoft.com/office/drawing/2014/main" id="{000B1FD0-BB8C-B014-BB51-90610CD322BA}"/>
              </a:ext>
            </a:extLst>
          </p:cNvPr>
          <p:cNvPicPr>
            <a:picLocks noChangeAspect="1"/>
          </p:cNvPicPr>
          <p:nvPr/>
        </p:nvPicPr>
        <p:blipFill>
          <a:blip r:embed="rId4"/>
          <a:stretch>
            <a:fillRect/>
          </a:stretch>
        </p:blipFill>
        <p:spPr>
          <a:xfrm>
            <a:off x="4771374" y="1432725"/>
            <a:ext cx="1371687" cy="995527"/>
          </a:xfrm>
          <a:prstGeom prst="rect">
            <a:avLst/>
          </a:prstGeom>
        </p:spPr>
      </p:pic>
      <p:pic>
        <p:nvPicPr>
          <p:cNvPr id="7" name="Picture 6">
            <a:extLst>
              <a:ext uri="{FF2B5EF4-FFF2-40B4-BE49-F238E27FC236}">
                <a16:creationId xmlns:a16="http://schemas.microsoft.com/office/drawing/2014/main" id="{A5650AD0-FEEB-4D0D-DEDA-6587103A6173}"/>
              </a:ext>
            </a:extLst>
          </p:cNvPr>
          <p:cNvPicPr>
            <a:picLocks noChangeAspect="1"/>
          </p:cNvPicPr>
          <p:nvPr/>
        </p:nvPicPr>
        <p:blipFill>
          <a:blip r:embed="rId5"/>
          <a:stretch>
            <a:fillRect/>
          </a:stretch>
        </p:blipFill>
        <p:spPr>
          <a:xfrm>
            <a:off x="6477555" y="1432725"/>
            <a:ext cx="1788336" cy="995527"/>
          </a:xfrm>
          <a:prstGeom prst="rect">
            <a:avLst/>
          </a:prstGeom>
        </p:spPr>
      </p:pic>
      <p:pic>
        <p:nvPicPr>
          <p:cNvPr id="8" name="Picture 7">
            <a:extLst>
              <a:ext uri="{FF2B5EF4-FFF2-40B4-BE49-F238E27FC236}">
                <a16:creationId xmlns:a16="http://schemas.microsoft.com/office/drawing/2014/main" id="{605124FD-E3A2-E0DA-0FCA-9E370AE2C22B}"/>
              </a:ext>
            </a:extLst>
          </p:cNvPr>
          <p:cNvPicPr>
            <a:picLocks noChangeAspect="1"/>
          </p:cNvPicPr>
          <p:nvPr/>
        </p:nvPicPr>
        <p:blipFill>
          <a:blip r:embed="rId6"/>
          <a:stretch>
            <a:fillRect/>
          </a:stretch>
        </p:blipFill>
        <p:spPr>
          <a:xfrm>
            <a:off x="6909778" y="1468386"/>
            <a:ext cx="330200" cy="139700"/>
          </a:xfrm>
          <a:prstGeom prst="rect">
            <a:avLst/>
          </a:prstGeom>
        </p:spPr>
      </p:pic>
      <p:pic>
        <p:nvPicPr>
          <p:cNvPr id="9" name="Picture 8">
            <a:extLst>
              <a:ext uri="{FF2B5EF4-FFF2-40B4-BE49-F238E27FC236}">
                <a16:creationId xmlns:a16="http://schemas.microsoft.com/office/drawing/2014/main" id="{8A21EFF1-4C34-2EFA-B13B-96A91756C3B9}"/>
              </a:ext>
            </a:extLst>
          </p:cNvPr>
          <p:cNvPicPr>
            <a:picLocks noChangeAspect="1"/>
          </p:cNvPicPr>
          <p:nvPr/>
        </p:nvPicPr>
        <p:blipFill>
          <a:blip r:embed="rId7"/>
          <a:stretch>
            <a:fillRect/>
          </a:stretch>
        </p:blipFill>
        <p:spPr>
          <a:xfrm>
            <a:off x="267628" y="2982461"/>
            <a:ext cx="1929162" cy="716693"/>
          </a:xfrm>
          <a:prstGeom prst="rect">
            <a:avLst/>
          </a:prstGeom>
        </p:spPr>
      </p:pic>
      <p:pic>
        <p:nvPicPr>
          <p:cNvPr id="10" name="Picture 9">
            <a:extLst>
              <a:ext uri="{FF2B5EF4-FFF2-40B4-BE49-F238E27FC236}">
                <a16:creationId xmlns:a16="http://schemas.microsoft.com/office/drawing/2014/main" id="{6E9ADC4A-AD37-5970-2690-CAB54B14A653}"/>
              </a:ext>
            </a:extLst>
          </p:cNvPr>
          <p:cNvPicPr>
            <a:picLocks noChangeAspect="1"/>
          </p:cNvPicPr>
          <p:nvPr/>
        </p:nvPicPr>
        <p:blipFill>
          <a:blip r:embed="rId8"/>
          <a:stretch>
            <a:fillRect/>
          </a:stretch>
        </p:blipFill>
        <p:spPr>
          <a:xfrm>
            <a:off x="2369154" y="2875152"/>
            <a:ext cx="2319927" cy="899406"/>
          </a:xfrm>
          <a:prstGeom prst="rect">
            <a:avLst/>
          </a:prstGeom>
        </p:spPr>
      </p:pic>
      <p:pic>
        <p:nvPicPr>
          <p:cNvPr id="11" name="Picture 10">
            <a:extLst>
              <a:ext uri="{FF2B5EF4-FFF2-40B4-BE49-F238E27FC236}">
                <a16:creationId xmlns:a16="http://schemas.microsoft.com/office/drawing/2014/main" id="{CD450BC0-7509-8C85-1191-AC2C7425917A}"/>
              </a:ext>
            </a:extLst>
          </p:cNvPr>
          <p:cNvPicPr>
            <a:picLocks noChangeAspect="1"/>
          </p:cNvPicPr>
          <p:nvPr/>
        </p:nvPicPr>
        <p:blipFill>
          <a:blip r:embed="rId9"/>
          <a:stretch>
            <a:fillRect/>
          </a:stretch>
        </p:blipFill>
        <p:spPr>
          <a:xfrm>
            <a:off x="4861445" y="2703627"/>
            <a:ext cx="1616115" cy="995527"/>
          </a:xfrm>
          <a:prstGeom prst="rect">
            <a:avLst/>
          </a:prstGeom>
        </p:spPr>
      </p:pic>
      <p:pic>
        <p:nvPicPr>
          <p:cNvPr id="12" name="Picture 11">
            <a:extLst>
              <a:ext uri="{FF2B5EF4-FFF2-40B4-BE49-F238E27FC236}">
                <a16:creationId xmlns:a16="http://schemas.microsoft.com/office/drawing/2014/main" id="{D7B14F1F-EFB9-D9B3-A80E-80968F4B8417}"/>
              </a:ext>
            </a:extLst>
          </p:cNvPr>
          <p:cNvPicPr>
            <a:picLocks noChangeAspect="1"/>
          </p:cNvPicPr>
          <p:nvPr/>
        </p:nvPicPr>
        <p:blipFill>
          <a:blip r:embed="rId10"/>
          <a:stretch>
            <a:fillRect/>
          </a:stretch>
        </p:blipFill>
        <p:spPr>
          <a:xfrm>
            <a:off x="6649924" y="2527010"/>
            <a:ext cx="1788336" cy="1348760"/>
          </a:xfrm>
          <a:prstGeom prst="rect">
            <a:avLst/>
          </a:prstGeom>
        </p:spPr>
      </p:pic>
      <p:pic>
        <p:nvPicPr>
          <p:cNvPr id="13" name="Picture 12">
            <a:extLst>
              <a:ext uri="{FF2B5EF4-FFF2-40B4-BE49-F238E27FC236}">
                <a16:creationId xmlns:a16="http://schemas.microsoft.com/office/drawing/2014/main" id="{A6C848AF-5960-DBDD-EA9D-9A6C44F59DC3}"/>
              </a:ext>
            </a:extLst>
          </p:cNvPr>
          <p:cNvPicPr>
            <a:picLocks noChangeAspect="1"/>
          </p:cNvPicPr>
          <p:nvPr/>
        </p:nvPicPr>
        <p:blipFill>
          <a:blip r:embed="rId11"/>
          <a:stretch>
            <a:fillRect/>
          </a:stretch>
        </p:blipFill>
        <p:spPr>
          <a:xfrm>
            <a:off x="267628" y="4192004"/>
            <a:ext cx="1963055" cy="475490"/>
          </a:xfrm>
          <a:prstGeom prst="rect">
            <a:avLst/>
          </a:prstGeom>
        </p:spPr>
      </p:pic>
      <p:pic>
        <p:nvPicPr>
          <p:cNvPr id="14" name="Picture 13">
            <a:extLst>
              <a:ext uri="{FF2B5EF4-FFF2-40B4-BE49-F238E27FC236}">
                <a16:creationId xmlns:a16="http://schemas.microsoft.com/office/drawing/2014/main" id="{4D3EC61C-6DE9-10DD-7DFC-17EEC472C706}"/>
              </a:ext>
            </a:extLst>
          </p:cNvPr>
          <p:cNvPicPr>
            <a:picLocks noChangeAspect="1"/>
          </p:cNvPicPr>
          <p:nvPr/>
        </p:nvPicPr>
        <p:blipFill>
          <a:blip r:embed="rId12"/>
          <a:stretch>
            <a:fillRect/>
          </a:stretch>
        </p:blipFill>
        <p:spPr>
          <a:xfrm>
            <a:off x="2634949" y="3946755"/>
            <a:ext cx="1788336" cy="978691"/>
          </a:xfrm>
          <a:prstGeom prst="rect">
            <a:avLst/>
          </a:prstGeom>
        </p:spPr>
      </p:pic>
      <p:pic>
        <p:nvPicPr>
          <p:cNvPr id="15" name="Picture 14">
            <a:extLst>
              <a:ext uri="{FF2B5EF4-FFF2-40B4-BE49-F238E27FC236}">
                <a16:creationId xmlns:a16="http://schemas.microsoft.com/office/drawing/2014/main" id="{438F99DC-16F3-9D1D-83FB-A43DDA1B321E}"/>
              </a:ext>
            </a:extLst>
          </p:cNvPr>
          <p:cNvPicPr>
            <a:picLocks noChangeAspect="1"/>
          </p:cNvPicPr>
          <p:nvPr/>
        </p:nvPicPr>
        <p:blipFill>
          <a:blip r:embed="rId13"/>
          <a:stretch>
            <a:fillRect/>
          </a:stretch>
        </p:blipFill>
        <p:spPr>
          <a:xfrm>
            <a:off x="5049785" y="3872281"/>
            <a:ext cx="1239434" cy="1127642"/>
          </a:xfrm>
          <a:prstGeom prst="rect">
            <a:avLst/>
          </a:prstGeom>
        </p:spPr>
      </p:pic>
      <p:pic>
        <p:nvPicPr>
          <p:cNvPr id="16" name="Picture 15">
            <a:extLst>
              <a:ext uri="{FF2B5EF4-FFF2-40B4-BE49-F238E27FC236}">
                <a16:creationId xmlns:a16="http://schemas.microsoft.com/office/drawing/2014/main" id="{6C6F71E0-BE68-07EF-5674-BE38D6EF055F}"/>
              </a:ext>
            </a:extLst>
          </p:cNvPr>
          <p:cNvPicPr>
            <a:picLocks noChangeAspect="1"/>
          </p:cNvPicPr>
          <p:nvPr/>
        </p:nvPicPr>
        <p:blipFill>
          <a:blip r:embed="rId14"/>
          <a:stretch>
            <a:fillRect/>
          </a:stretch>
        </p:blipFill>
        <p:spPr>
          <a:xfrm>
            <a:off x="6629984" y="3914231"/>
            <a:ext cx="1808276" cy="1043741"/>
          </a:xfrm>
          <a:prstGeom prst="rect">
            <a:avLst/>
          </a:prstGeom>
        </p:spPr>
      </p:pic>
      <p:pic>
        <p:nvPicPr>
          <p:cNvPr id="17" name="Picture 16">
            <a:extLst>
              <a:ext uri="{FF2B5EF4-FFF2-40B4-BE49-F238E27FC236}">
                <a16:creationId xmlns:a16="http://schemas.microsoft.com/office/drawing/2014/main" id="{3D561F47-4F18-C90F-701F-1B4A643C1723}"/>
              </a:ext>
            </a:extLst>
          </p:cNvPr>
          <p:cNvPicPr>
            <a:picLocks noChangeAspect="1"/>
          </p:cNvPicPr>
          <p:nvPr/>
        </p:nvPicPr>
        <p:blipFill>
          <a:blip r:embed="rId15"/>
          <a:stretch>
            <a:fillRect/>
          </a:stretch>
        </p:blipFill>
        <p:spPr>
          <a:xfrm>
            <a:off x="216579" y="5240492"/>
            <a:ext cx="2031260" cy="933971"/>
          </a:xfrm>
          <a:prstGeom prst="rect">
            <a:avLst/>
          </a:prstGeom>
        </p:spPr>
      </p:pic>
    </p:spTree>
    <p:extLst>
      <p:ext uri="{BB962C8B-B14F-4D97-AF65-F5344CB8AC3E}">
        <p14:creationId xmlns:p14="http://schemas.microsoft.com/office/powerpoint/2010/main" val="1401087899"/>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26416</TotalTime>
  <Words>2946</Words>
  <Application>Microsoft Macintosh PowerPoint</Application>
  <PresentationFormat>On-screen Show (4:3)</PresentationFormat>
  <Paragraphs>217</Paragraphs>
  <Slides>40</Slides>
  <Notes>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Aptos</vt:lpstr>
      <vt:lpstr>Arial</vt:lpstr>
      <vt:lpstr>Calibri</vt:lpstr>
      <vt:lpstr>Calibri Light</vt:lpstr>
      <vt:lpstr>Cambria Math</vt:lpstr>
      <vt:lpstr>Wingdings</vt:lpstr>
      <vt:lpstr>2U</vt:lpstr>
      <vt:lpstr>DDS For Live Session </vt:lpstr>
      <vt:lpstr>Flow of Live Session</vt:lpstr>
      <vt:lpstr>Oral Exam</vt:lpstr>
      <vt:lpstr>ChatGPT / Gen AI Policy</vt:lpstr>
      <vt:lpstr>Data Science News of the Week!</vt:lpstr>
      <vt:lpstr>Data Science Profiles!</vt:lpstr>
      <vt:lpstr>Our Data Science Profiles!</vt:lpstr>
      <vt:lpstr>Out Data Profiles!</vt:lpstr>
      <vt:lpstr>Our Data Science Profiles!</vt:lpstr>
      <vt:lpstr>Our Data Science Profiles!</vt:lpstr>
      <vt:lpstr>Data Science Profile 20 Year Ago</vt:lpstr>
      <vt:lpstr>Data Science Profile Today!</vt:lpstr>
      <vt:lpstr>For Live Session: Unit 1 Due at 1pm CST the day of live session.</vt:lpstr>
      <vt:lpstr>Distribution of the Population </vt:lpstr>
      <vt:lpstr>Or Better Yet….</vt:lpstr>
      <vt:lpstr>Theoretical Mean and Standard Error of the Mean</vt:lpstr>
      <vt:lpstr>Confirmation from Simulation</vt:lpstr>
      <vt:lpstr>PowerPoint Presentation</vt:lpstr>
      <vt:lpstr>Break Out!</vt:lpstr>
      <vt:lpstr>PowerPoint Presentation</vt:lpstr>
      <vt:lpstr>PowerPoint Presentation</vt:lpstr>
      <vt:lpstr>ChatGPT4 Solution to CLT Exercise</vt:lpstr>
      <vt:lpstr>ChatGPT4 Solution to CLT Exercise</vt:lpstr>
      <vt:lpstr>ChatGPT4 Solution to CLT Exercise</vt:lpstr>
      <vt:lpstr>ChatGPT4 Solution to CLT Exercise</vt:lpstr>
      <vt:lpstr>ChatGPT4 Solution to CLT Exercise</vt:lpstr>
      <vt:lpstr>ChatGPT4 Solution to CLT Exercise</vt:lpstr>
      <vt:lpstr>ChatGPT4</vt:lpstr>
      <vt:lpstr>1 Hypothesis Test</vt:lpstr>
      <vt:lpstr>Strategy of Hypothesis Testing</vt:lpstr>
      <vt:lpstr>PowerPoint Presentation</vt:lpstr>
      <vt:lpstr> Run through R markdown code. </vt:lpstr>
      <vt:lpstr>Strategy of Hypothesis Testing</vt:lpstr>
      <vt:lpstr>1 Hypothesis Test</vt:lpstr>
      <vt:lpstr>Revised Write Up!</vt:lpstr>
      <vt:lpstr>Revised Write Up!</vt:lpstr>
      <vt:lpstr>ChatGPT and the Big Picture</vt:lpstr>
      <vt:lpstr>Answer to Break Out 2  Review the T-Test</vt:lpstr>
      <vt:lpstr>CLT and the Beachcomber Problem</vt:lpstr>
      <vt:lpstr>So Important!!!  Takeaways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 </dc:title>
  <dc:creator>Microsoft Office User</dc:creator>
  <cp:lastModifiedBy>Mel Sadler</cp:lastModifiedBy>
  <cp:revision>45</cp:revision>
  <dcterms:created xsi:type="dcterms:W3CDTF">2019-08-17T23:42:25Z</dcterms:created>
  <dcterms:modified xsi:type="dcterms:W3CDTF">2025-01-07T03:51:18Z</dcterms:modified>
</cp:coreProperties>
</file>